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webextensions/webextension1.xml" ContentType="application/vnd.ms-office.webextension+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0"/>
  </p:notesMasterIdLst>
  <p:sldIdLst>
    <p:sldId id="256" r:id="rId2"/>
    <p:sldId id="313" r:id="rId3"/>
    <p:sldId id="314" r:id="rId4"/>
    <p:sldId id="298" r:id="rId5"/>
    <p:sldId id="299" r:id="rId6"/>
    <p:sldId id="296" r:id="rId7"/>
    <p:sldId id="297" r:id="rId8"/>
    <p:sldId id="304" r:id="rId9"/>
    <p:sldId id="310" r:id="rId10"/>
    <p:sldId id="305" r:id="rId11"/>
    <p:sldId id="308" r:id="rId12"/>
    <p:sldId id="309" r:id="rId13"/>
    <p:sldId id="317" r:id="rId14"/>
    <p:sldId id="311" r:id="rId15"/>
    <p:sldId id="303" r:id="rId16"/>
    <p:sldId id="301" r:id="rId17"/>
    <p:sldId id="312" r:id="rId18"/>
    <p:sldId id="315" r:id="rId1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2" roundtripDataSignature="AMtx7mhHdzjUuqZ8wPgNOBaBFzzHqk5YA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69"/>
    <p:restoredTop sz="94689"/>
  </p:normalViewPr>
  <p:slideViewPr>
    <p:cSldViewPr snapToGrid="0" snapToObjects="1">
      <p:cViewPr varScale="1">
        <p:scale>
          <a:sx n="95" d="100"/>
          <a:sy n="95" d="100"/>
        </p:scale>
        <p:origin x="200" y="14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42"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slide" Target="slides/slide18.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 name="Google Shape;8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30338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18958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3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0" name="Google Shape;20;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Jim Ecker | jecke004@odu.edu |     @</a:t>
            </a:r>
            <a:r>
              <a:rPr lang="en-US" dirty="0" err="1"/>
              <a:t>jimmy_ecker</a:t>
            </a:r>
            <a:endParaRPr dirty="0"/>
          </a:p>
        </p:txBody>
      </p:sp>
      <p:sp>
        <p:nvSpPr>
          <p:cNvPr id="22" name="Google Shape;22;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userDrawn="1">
  <p:cSld name="Title w content">
    <p:spTree>
      <p:nvGrpSpPr>
        <p:cNvPr id="1" name="Shape 51"/>
        <p:cNvGrpSpPr/>
        <p:nvPr/>
      </p:nvGrpSpPr>
      <p:grpSpPr>
        <a:xfrm>
          <a:off x="0" y="0"/>
          <a:ext cx="0" cy="0"/>
          <a:chOff x="0" y="0"/>
          <a:chExt cx="0" cy="0"/>
        </a:xfrm>
      </p:grpSpPr>
      <p:sp>
        <p:nvSpPr>
          <p:cNvPr id="52" name="Google Shape;52;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Jim Ecker | jecke004@odu.edu |     @</a:t>
            </a:r>
            <a:r>
              <a:rPr lang="en-US" dirty="0" err="1"/>
              <a:t>jimmy_ecker</a:t>
            </a:r>
            <a:endParaRPr dirty="0"/>
          </a:p>
        </p:txBody>
      </p:sp>
      <p:sp>
        <p:nvSpPr>
          <p:cNvPr id="55" name="Google Shape;55;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 name="Content Placeholder 2">
            <a:extLst>
              <a:ext uri="{FF2B5EF4-FFF2-40B4-BE49-F238E27FC236}">
                <a16:creationId xmlns:a16="http://schemas.microsoft.com/office/drawing/2014/main" id="{4E2569CB-E80F-374C-B2DF-1C51E8359637}"/>
              </a:ext>
            </a:extLst>
          </p:cNvPr>
          <p:cNvSpPr>
            <a:spLocks noGrp="1"/>
          </p:cNvSpPr>
          <p:nvPr>
            <p:ph sz="quarter" idx="13"/>
          </p:nvPr>
        </p:nvSpPr>
        <p:spPr>
          <a:xfrm>
            <a:off x="838200" y="1884363"/>
            <a:ext cx="10515600" cy="43227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Jim Ecker | jecke004@odu.edu |     @</a:t>
            </a:r>
            <a:r>
              <a:rPr lang="en-US" dirty="0" err="1"/>
              <a:t>jimmy_ecker</a:t>
            </a:r>
            <a:endParaRPr dirty="0"/>
          </a:p>
        </p:txBody>
      </p:sp>
      <p:sp>
        <p:nvSpPr>
          <p:cNvPr id="59" name="Google Shape;59;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7"/>
        <p:cNvGrpSpPr/>
        <p:nvPr/>
      </p:nvGrpSpPr>
      <p:grpSpPr>
        <a:xfrm>
          <a:off x="0" y="0"/>
          <a:ext cx="0" cy="0"/>
          <a:chOff x="0" y="0"/>
          <a:chExt cx="0" cy="0"/>
        </a:xfrm>
      </p:grpSpPr>
      <p:sp>
        <p:nvSpPr>
          <p:cNvPr id="68" name="Google Shape;68;p4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45"/>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0" name="Google Shape;70;p4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1" name="Google Shape;71;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Jim Ecker | jecke004@odu.edu |     @</a:t>
            </a:r>
            <a:r>
              <a:rPr lang="en-US" dirty="0" err="1"/>
              <a:t>jimmy_ecker</a:t>
            </a:r>
            <a:endParaRPr dirty="0"/>
          </a:p>
        </p:txBody>
      </p:sp>
      <p:sp>
        <p:nvSpPr>
          <p:cNvPr id="73" name="Google Shape;73;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4"/>
        <p:cNvGrpSpPr/>
        <p:nvPr/>
      </p:nvGrpSpPr>
      <p:grpSpPr>
        <a:xfrm>
          <a:off x="0" y="0"/>
          <a:ext cx="0" cy="0"/>
          <a:chOff x="0" y="0"/>
          <a:chExt cx="0" cy="0"/>
        </a:xfrm>
      </p:grpSpPr>
      <p:sp>
        <p:nvSpPr>
          <p:cNvPr id="75" name="Google Shape;75;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4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Jim Ecker | jecke004@odu.edu |     @</a:t>
            </a:r>
            <a:r>
              <a:rPr lang="en-US" dirty="0" err="1"/>
              <a:t>jimmy_ecker</a:t>
            </a:r>
            <a:endParaRPr dirty="0"/>
          </a:p>
        </p:txBody>
      </p:sp>
      <p:sp>
        <p:nvSpPr>
          <p:cNvPr id="79" name="Google Shape;79;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0"/>
        <p:cNvGrpSpPr/>
        <p:nvPr/>
      </p:nvGrpSpPr>
      <p:grpSpPr>
        <a:xfrm>
          <a:off x="0" y="0"/>
          <a:ext cx="0" cy="0"/>
          <a:chOff x="0" y="0"/>
          <a:chExt cx="0" cy="0"/>
        </a:xfrm>
      </p:grpSpPr>
      <p:sp>
        <p:nvSpPr>
          <p:cNvPr id="81" name="Google Shape;81;p4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4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dirty="0"/>
              <a:t>Jim Ecker | jecke004@odu.edu |     @</a:t>
            </a:r>
            <a:r>
              <a:rPr lang="en-US" dirty="0" err="1"/>
              <a:t>jimmy_ecker</a:t>
            </a:r>
            <a:endParaRPr dirty="0"/>
          </a:p>
        </p:txBody>
      </p:sp>
      <p:sp>
        <p:nvSpPr>
          <p:cNvPr id="85" name="Google Shape;85;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Google Shape;10;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12" name="Google Shape;12;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dirty="0"/>
              <a:t>Jim Ecker | jecke004@odu.edu |     @</a:t>
            </a:r>
            <a:r>
              <a:rPr lang="en-US" dirty="0" err="1"/>
              <a:t>jimmy_ecker</a:t>
            </a:r>
            <a:endParaRPr dirty="0"/>
          </a:p>
        </p:txBody>
      </p:sp>
      <p:sp>
        <p:nvSpPr>
          <p:cNvPr id="14" name="Google Shape;14;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5" name="Google Shape;15;p36" descr="Graphical user interface, text, application&#10;&#10;Description automatically generated"/>
          <p:cNvPicPr preferRelativeResize="0"/>
          <p:nvPr/>
        </p:nvPicPr>
        <p:blipFill rotWithShape="1">
          <a:blip r:embed="rId8">
            <a:alphaModFix/>
          </a:blip>
          <a:srcRect/>
          <a:stretch/>
        </p:blipFill>
        <p:spPr>
          <a:xfrm>
            <a:off x="12316" y="5910634"/>
            <a:ext cx="825883" cy="830719"/>
          </a:xfrm>
          <a:prstGeom prst="rect">
            <a:avLst/>
          </a:prstGeom>
          <a:noFill/>
          <a:ln>
            <a:noFill/>
          </a:ln>
        </p:spPr>
      </p:pic>
      <p:pic>
        <p:nvPicPr>
          <p:cNvPr id="8" name="Picture 7" descr="Logo, company name&#10;&#10;Description automatically generated">
            <a:extLst>
              <a:ext uri="{FF2B5EF4-FFF2-40B4-BE49-F238E27FC236}">
                <a16:creationId xmlns:a16="http://schemas.microsoft.com/office/drawing/2014/main" id="{E53A8435-E973-0E40-905F-E8AB1E2184A9}"/>
              </a:ext>
            </a:extLst>
          </p:cNvPr>
          <p:cNvPicPr>
            <a:picLocks noChangeAspect="1"/>
          </p:cNvPicPr>
          <p:nvPr userDrawn="1"/>
        </p:nvPicPr>
        <p:blipFill>
          <a:blip r:embed="rId9"/>
          <a:stretch>
            <a:fillRect/>
          </a:stretch>
        </p:blipFill>
        <p:spPr>
          <a:xfrm>
            <a:off x="11412165" y="6079787"/>
            <a:ext cx="758757" cy="758757"/>
          </a:xfrm>
          <a:prstGeom prst="rect">
            <a:avLst/>
          </a:prstGeom>
        </p:spPr>
      </p:pic>
      <p:pic>
        <p:nvPicPr>
          <p:cNvPr id="9" name="Picture 8" descr="Logo&#10;&#10;Description automatically generated">
            <a:extLst>
              <a:ext uri="{FF2B5EF4-FFF2-40B4-BE49-F238E27FC236}">
                <a16:creationId xmlns:a16="http://schemas.microsoft.com/office/drawing/2014/main" id="{3FE40CC3-5579-A846-9C6A-39CB3C0FAA4A}"/>
              </a:ext>
            </a:extLst>
          </p:cNvPr>
          <p:cNvPicPr>
            <a:picLocks noChangeAspect="1"/>
          </p:cNvPicPr>
          <p:nvPr userDrawn="1"/>
        </p:nvPicPr>
        <p:blipFill>
          <a:blip r:embed="rId10"/>
          <a:stretch>
            <a:fillRect/>
          </a:stretch>
        </p:blipFill>
        <p:spPr>
          <a:xfrm>
            <a:off x="6535698" y="6455334"/>
            <a:ext cx="199147" cy="199147"/>
          </a:xfrm>
          <a:prstGeom prst="rect">
            <a:avLst/>
          </a:prstGeom>
        </p:spPr>
      </p:pic>
    </p:spTree>
  </p:cSld>
  <p:clrMap bg1="lt1" tx1="dk1" bg2="dk2" tx2="lt2" accent1="accent1" accent2="accent2" accent3="accent3" accent4="accent4" accent5="accent5" accent6="accent6" hlink="hlink" folHlink="folHlink"/>
  <p:sldLayoutIdLst>
    <p:sldLayoutId id="2147483649" r:id="rId1"/>
    <p:sldLayoutId id="2147483654" r:id="rId2"/>
    <p:sldLayoutId id="2147483655" r:id="rId3"/>
    <p:sldLayoutId id="2147483657" r:id="rId4"/>
    <p:sldLayoutId id="2147483658" r:id="rId5"/>
    <p:sldLayoutId id="2147483659" r:id="rId6"/>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hyperlink" Target="https://www.iso.org/standard/62542.html" TargetMode="External"/><Relationship Id="rId1" Type="http://schemas.openxmlformats.org/officeDocument/2006/relationships/slideLayout" Target="../slideLayouts/slideLayout2.xml"/><Relationship Id="rId4" Type="http://schemas.openxmlformats.org/officeDocument/2006/relationships/hyperlink" Target="https://en.wikipedia.org/wiki/Leopold_von_Ranke#/media/File:Jebens,_Adolf_-_Leopold_von_Ranke_(detail)_-_1875.jp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s://ws-dl.blogspot.com/2019/03/2019-03-18-cookie-violations-cause.html" TargetMode="External"/></Relationships>
</file>

<file path=ppt/slides/_rels/slide12.xml.rels><?xml version="1.0" encoding="UTF-8" standalone="yes"?>
<Relationships xmlns="http://schemas.openxmlformats.org/package/2006/relationships"><Relationship Id="rId2" Type="http://schemas.openxmlformats.org/officeDocument/2006/relationships/hyperlink" Target="https://www.rand.org/pubs/perspectives/PE198.htm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iso.org/standard/62542.html" TargetMode="External"/><Relationship Id="rId1" Type="http://schemas.openxmlformats.org/officeDocument/2006/relationships/slideLayout" Target="../slideLayouts/slideLayout2.xml"/><Relationship Id="rId5" Type="http://schemas.openxmlformats.org/officeDocument/2006/relationships/hyperlink" Target="http://blog.archive.org/2020/10/30/fact-checks-and-context-for-wayback-machine-pages/" TargetMode="Externa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twitter.com/DanScavino/status/1300197309641355264" TargetMode="External"/><Relationship Id="rId5" Type="http://schemas.openxmlformats.org/officeDocument/2006/relationships/image" Target="../media/image21.png"/><Relationship Id="rId4" Type="http://schemas.microsoft.com/office/2011/relationships/webextension" Target="../webextensions/webextension1.xml"/></Relationships>
</file>

<file path=ppt/slides/_rels/slide16.xml.rels><?xml version="1.0" encoding="UTF-8" standalone="yes"?>
<Relationships xmlns="http://schemas.openxmlformats.org/package/2006/relationships"><Relationship Id="rId8" Type="http://schemas.openxmlformats.org/officeDocument/2006/relationships/hyperlink" Target="https://www.youtube.com/watch?v=81z9AY3FNOk&amp;t=13s" TargetMode="External"/><Relationship Id="rId3" Type="http://schemas.microsoft.com/office/2007/relationships/media" Target="../media/media2.mp4"/><Relationship Id="rId7" Type="http://schemas.openxmlformats.org/officeDocument/2006/relationships/image" Target="../media/image2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video" Target="../media/media2.mp4"/><Relationship Id="rId9"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video" Target="https://www.youtube.com/embed/xr5FHd0AdlQ?feature=oembed" TargetMode="External"/><Relationship Id="rId4" Type="http://schemas.openxmlformats.org/officeDocument/2006/relationships/hyperlink" Target="https://www.youtube.com/watch?v=xr5FHd0AdlQ"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newyorker.com/books/page-turner/diary-of-the-hitler-diary-hoax"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splcenter.org/sites/default/files/styles/splc_medium_rectangle/public/extremist_profile_images/SPLC-Extremist-Files-David-Irving-1280x720.jpg?itok=UxBejMfN&amp;timestamp=1438134693" TargetMode="External"/><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vaticannews.va/en/church/news/2019-12/turin-shroud-public-display-2020-taize.html" TargetMode="External"/><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archive.nytimes.com/www.nytimes.com/library/magazine/home/19990718mag-art-forger.html" TargetMode="External"/><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hyperlink" Target="https://www.archives.gov/press/press-releases/2011/nr11-57.html" TargetMode="External"/><Relationship Id="rId5" Type="http://schemas.openxmlformats.org/officeDocument/2006/relationships/image" Target="../media/image13.png"/><Relationship Id="rId4" Type="http://schemas.openxmlformats.org/officeDocument/2006/relationships/hyperlink" Target="https://www.cnn.com/2020/01/19/opinions/national-archives-womens-march-history-corruption-perry/index.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p>
            <a:pPr lvl="0"/>
            <a:r>
              <a:rPr lang="en-US" dirty="0"/>
              <a:t>How Archivists Could Stop </a:t>
            </a:r>
            <a:r>
              <a:rPr lang="en-US" dirty="0" err="1"/>
              <a:t>Deepfakes</a:t>
            </a:r>
            <a:r>
              <a:rPr lang="en-US" dirty="0"/>
              <a:t> From Rewriting History</a:t>
            </a:r>
            <a:endParaRPr sz="4500" dirty="0"/>
          </a:p>
        </p:txBody>
      </p:sp>
      <p:sp>
        <p:nvSpPr>
          <p:cNvPr id="91" name="Google Shape;91;p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lvl="0" indent="0">
              <a:spcBef>
                <a:spcPts val="0"/>
              </a:spcBef>
            </a:pPr>
            <a:r>
              <a:rPr lang="en-US" dirty="0"/>
              <a:t>Melanie </a:t>
            </a:r>
            <a:r>
              <a:rPr lang="en-US" dirty="0" err="1"/>
              <a:t>Ehrenkranz</a:t>
            </a:r>
            <a:endParaRPr lang="en-US" dirty="0"/>
          </a:p>
          <a:p>
            <a:pPr marL="0" lvl="0" indent="0">
              <a:spcBef>
                <a:spcPts val="0"/>
              </a:spcBef>
            </a:pPr>
            <a:r>
              <a:rPr lang="en-US" dirty="0"/>
              <a:t>Freelance/Gizmodo</a:t>
            </a:r>
          </a:p>
        </p:txBody>
      </p:sp>
      <p:sp>
        <p:nvSpPr>
          <p:cNvPr id="92" name="Google Shape;92;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Jim Ecker | jecke004@odu.edu |     @</a:t>
            </a:r>
            <a:r>
              <a:rPr lang="en-US" dirty="0" err="1"/>
              <a:t>jimmy_ecker</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91A9B-AF2D-2D4D-BEEE-B7ABA140BED0}"/>
              </a:ext>
            </a:extLst>
          </p:cNvPr>
          <p:cNvSpPr>
            <a:spLocks noGrp="1"/>
          </p:cNvSpPr>
          <p:nvPr>
            <p:ph type="title"/>
          </p:nvPr>
        </p:nvSpPr>
        <p:spPr/>
        <p:txBody>
          <a:bodyPr>
            <a:normAutofit/>
          </a:bodyPr>
          <a:lstStyle/>
          <a:p>
            <a:r>
              <a:rPr lang="en-US" sz="4000" dirty="0"/>
              <a:t>Should </a:t>
            </a:r>
            <a:r>
              <a:rPr lang="en-US" sz="4000" dirty="0" err="1"/>
              <a:t>Deepfakes</a:t>
            </a:r>
            <a:r>
              <a:rPr lang="en-US" sz="4000" dirty="0"/>
              <a:t> be Archived?</a:t>
            </a:r>
          </a:p>
        </p:txBody>
      </p:sp>
      <p:sp>
        <p:nvSpPr>
          <p:cNvPr id="3" name="Footer Placeholder 2">
            <a:extLst>
              <a:ext uri="{FF2B5EF4-FFF2-40B4-BE49-F238E27FC236}">
                <a16:creationId xmlns:a16="http://schemas.microsoft.com/office/drawing/2014/main" id="{DDCBE0A2-F625-154A-89B1-6F53B5B1E818}"/>
              </a:ext>
            </a:extLst>
          </p:cNvPr>
          <p:cNvSpPr>
            <a:spLocks noGrp="1"/>
          </p:cNvSpPr>
          <p:nvPr>
            <p:ph type="ftr" idx="11"/>
          </p:nvPr>
        </p:nvSpPr>
        <p:spPr/>
        <p:txBody>
          <a:bodyPr/>
          <a:lstStyle/>
          <a:p>
            <a:r>
              <a:rPr lang="en-US"/>
              <a:t>Jim Ecker | jecke004@odu.edu |     @jimmy_ecker</a:t>
            </a:r>
            <a:endParaRPr lang="en-US" dirty="0"/>
          </a:p>
        </p:txBody>
      </p:sp>
      <p:sp>
        <p:nvSpPr>
          <p:cNvPr id="9" name="Content Placeholder 8">
            <a:extLst>
              <a:ext uri="{FF2B5EF4-FFF2-40B4-BE49-F238E27FC236}">
                <a16:creationId xmlns:a16="http://schemas.microsoft.com/office/drawing/2014/main" id="{22C00C00-FACA-B148-BCA7-6BBDAA4A8C36}"/>
              </a:ext>
            </a:extLst>
          </p:cNvPr>
          <p:cNvSpPr>
            <a:spLocks noGrp="1"/>
          </p:cNvSpPr>
          <p:nvPr>
            <p:ph sz="quarter" idx="13"/>
          </p:nvPr>
        </p:nvSpPr>
        <p:spPr>
          <a:xfrm>
            <a:off x="838200" y="1459460"/>
            <a:ext cx="7673788" cy="4747665"/>
          </a:xfrm>
        </p:spPr>
        <p:txBody>
          <a:bodyPr>
            <a:normAutofit fontScale="92500" lnSpcReduction="20000"/>
          </a:bodyPr>
          <a:lstStyle/>
          <a:p>
            <a:r>
              <a:rPr lang="en-US" dirty="0"/>
              <a:t>Should ”our collective memory” include deliberately false memories?</a:t>
            </a:r>
          </a:p>
          <a:p>
            <a:r>
              <a:rPr lang="en-US" dirty="0"/>
              <a:t>Archived </a:t>
            </a:r>
            <a:r>
              <a:rPr lang="en-US" dirty="0" err="1"/>
              <a:t>Deepfakes</a:t>
            </a:r>
            <a:r>
              <a:rPr lang="en-US" dirty="0"/>
              <a:t> can provide examples of “method of creation.”</a:t>
            </a:r>
          </a:p>
          <a:p>
            <a:r>
              <a:rPr lang="en-US" dirty="0">
                <a:hlinkClick r:id="rId2"/>
              </a:rPr>
              <a:t>ISO 15489 on Authenticity and Reliability</a:t>
            </a:r>
            <a:endParaRPr lang="en-US" dirty="0"/>
          </a:p>
          <a:p>
            <a:pPr lvl="1"/>
            <a:r>
              <a:rPr lang="en-US" dirty="0"/>
              <a:t>An authentic record is one that can be proven to: </a:t>
            </a:r>
          </a:p>
          <a:p>
            <a:pPr lvl="2"/>
            <a:r>
              <a:rPr lang="en-US" dirty="0"/>
              <a:t>a)  be </a:t>
            </a:r>
            <a:r>
              <a:rPr lang="en-US" dirty="0">
                <a:highlight>
                  <a:srgbClr val="FFFF00"/>
                </a:highlight>
              </a:rPr>
              <a:t>what it purports to be</a:t>
            </a:r>
            <a:r>
              <a:rPr lang="en-US" dirty="0"/>
              <a:t>; </a:t>
            </a:r>
          </a:p>
          <a:p>
            <a:pPr lvl="2"/>
            <a:r>
              <a:rPr lang="en-US" dirty="0"/>
              <a:t>b)  have been created or sent by the agent purported to have created or sent it; and </a:t>
            </a:r>
          </a:p>
          <a:p>
            <a:pPr lvl="2"/>
            <a:r>
              <a:rPr lang="en-US" dirty="0"/>
              <a:t>c)  have been created or sent when purported. </a:t>
            </a:r>
          </a:p>
          <a:p>
            <a:pPr lvl="1"/>
            <a:r>
              <a:rPr lang="en-US" dirty="0"/>
              <a:t>A reliable record is one: </a:t>
            </a:r>
          </a:p>
          <a:p>
            <a:pPr lvl="2"/>
            <a:r>
              <a:rPr lang="en-US" dirty="0"/>
              <a:t>a)  whose contents can be trusted as a full and accurate representation of the transactions, activities or facts </a:t>
            </a:r>
            <a:r>
              <a:rPr lang="en-US" dirty="0">
                <a:highlight>
                  <a:srgbClr val="FFFF00"/>
                </a:highlight>
              </a:rPr>
              <a:t>to which they attest</a:t>
            </a:r>
            <a:r>
              <a:rPr lang="en-US" dirty="0"/>
              <a:t>; and </a:t>
            </a:r>
          </a:p>
          <a:p>
            <a:pPr lvl="2"/>
            <a:r>
              <a:rPr lang="en-US" dirty="0"/>
              <a:t>b)  which can be depended upon in the course of subsequent transactions or activities.</a:t>
            </a:r>
          </a:p>
          <a:p>
            <a:endParaRPr lang="en-US" dirty="0"/>
          </a:p>
          <a:p>
            <a:endParaRPr lang="en-US" dirty="0"/>
          </a:p>
          <a:p>
            <a:pPr lvl="1"/>
            <a:endParaRPr lang="en-US" dirty="0"/>
          </a:p>
          <a:p>
            <a:endParaRPr lang="en-US" dirty="0"/>
          </a:p>
          <a:p>
            <a:pPr lvl="1"/>
            <a:endParaRPr lang="en-US" dirty="0"/>
          </a:p>
          <a:p>
            <a:pPr lvl="1"/>
            <a:endParaRPr lang="en-US" dirty="0"/>
          </a:p>
        </p:txBody>
      </p:sp>
      <p:pic>
        <p:nvPicPr>
          <p:cNvPr id="11" name="Picture 10">
            <a:extLst>
              <a:ext uri="{FF2B5EF4-FFF2-40B4-BE49-F238E27FC236}">
                <a16:creationId xmlns:a16="http://schemas.microsoft.com/office/drawing/2014/main" id="{6ADE9144-AB0C-B84A-B917-12E4B8745EBE}"/>
              </a:ext>
            </a:extLst>
          </p:cNvPr>
          <p:cNvPicPr>
            <a:picLocks noChangeAspect="1"/>
          </p:cNvPicPr>
          <p:nvPr/>
        </p:nvPicPr>
        <p:blipFill>
          <a:blip r:embed="rId3"/>
          <a:stretch>
            <a:fillRect/>
          </a:stretch>
        </p:blipFill>
        <p:spPr>
          <a:xfrm>
            <a:off x="8736286" y="1459460"/>
            <a:ext cx="2617514" cy="3654642"/>
          </a:xfrm>
          <a:prstGeom prst="rect">
            <a:avLst/>
          </a:prstGeom>
        </p:spPr>
      </p:pic>
      <p:sp>
        <p:nvSpPr>
          <p:cNvPr id="12" name="Rectangle 11">
            <a:extLst>
              <a:ext uri="{FF2B5EF4-FFF2-40B4-BE49-F238E27FC236}">
                <a16:creationId xmlns:a16="http://schemas.microsoft.com/office/drawing/2014/main" id="{A14F7B31-C927-6C45-8906-F7471B347061}"/>
              </a:ext>
            </a:extLst>
          </p:cNvPr>
          <p:cNvSpPr/>
          <p:nvPr/>
        </p:nvSpPr>
        <p:spPr>
          <a:xfrm>
            <a:off x="8736286" y="5114102"/>
            <a:ext cx="2564524" cy="1107996"/>
          </a:xfrm>
          <a:prstGeom prst="rect">
            <a:avLst/>
          </a:prstGeom>
        </p:spPr>
        <p:txBody>
          <a:bodyPr wrap="square">
            <a:spAutoFit/>
          </a:bodyPr>
          <a:lstStyle/>
          <a:p>
            <a:r>
              <a:rPr lang="en-US" sz="1200" dirty="0"/>
              <a:t>“The record should just state how it really happened.” - Leopold von Ranke</a:t>
            </a:r>
          </a:p>
          <a:p>
            <a:r>
              <a:rPr lang="en-US" sz="1000" dirty="0">
                <a:hlinkClick r:id="rId4"/>
              </a:rPr>
              <a:t>https://en.wikipedia.org/wiki/Leopold_von_Ranke#/media/File:Jebens,_Adolf_-_Leopold_von_Ranke_(detail)_-_1875.jpg</a:t>
            </a:r>
            <a:r>
              <a:rPr lang="en-US" sz="1000" dirty="0"/>
              <a:t> </a:t>
            </a:r>
          </a:p>
        </p:txBody>
      </p:sp>
    </p:spTree>
    <p:extLst>
      <p:ext uri="{BB962C8B-B14F-4D97-AF65-F5344CB8AC3E}">
        <p14:creationId xmlns:p14="http://schemas.microsoft.com/office/powerpoint/2010/main" val="3918387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AA208-77FE-2042-8CB0-C04249ED3CA6}"/>
              </a:ext>
            </a:extLst>
          </p:cNvPr>
          <p:cNvSpPr>
            <a:spLocks noGrp="1"/>
          </p:cNvSpPr>
          <p:nvPr>
            <p:ph type="title"/>
          </p:nvPr>
        </p:nvSpPr>
        <p:spPr/>
        <p:txBody>
          <a:bodyPr>
            <a:normAutofit/>
          </a:bodyPr>
          <a:lstStyle/>
          <a:p>
            <a:r>
              <a:rPr lang="en-US" sz="3600" dirty="0"/>
              <a:t>Web Archives are Lacking in Reliability and Useability</a:t>
            </a:r>
          </a:p>
        </p:txBody>
      </p:sp>
      <p:sp>
        <p:nvSpPr>
          <p:cNvPr id="3" name="Footer Placeholder 2">
            <a:extLst>
              <a:ext uri="{FF2B5EF4-FFF2-40B4-BE49-F238E27FC236}">
                <a16:creationId xmlns:a16="http://schemas.microsoft.com/office/drawing/2014/main" id="{394DE681-EFC6-B74B-9FFC-C7FAA66B2939}"/>
              </a:ext>
            </a:extLst>
          </p:cNvPr>
          <p:cNvSpPr>
            <a:spLocks noGrp="1"/>
          </p:cNvSpPr>
          <p:nvPr>
            <p:ph type="ftr" idx="11"/>
          </p:nvPr>
        </p:nvSpPr>
        <p:spPr/>
        <p:txBody>
          <a:bodyPr/>
          <a:lstStyle/>
          <a:p>
            <a:r>
              <a:rPr lang="en-US"/>
              <a:t>Jim Ecker | jecke004@odu.edu |     @jimmy_ecker</a:t>
            </a:r>
            <a:endParaRPr lang="en-US" dirty="0"/>
          </a:p>
        </p:txBody>
      </p:sp>
      <p:pic>
        <p:nvPicPr>
          <p:cNvPr id="12" name="Picture 11">
            <a:extLst>
              <a:ext uri="{FF2B5EF4-FFF2-40B4-BE49-F238E27FC236}">
                <a16:creationId xmlns:a16="http://schemas.microsoft.com/office/drawing/2014/main" id="{F3471C9F-ED50-9944-B7B4-AB9B5209E862}"/>
              </a:ext>
            </a:extLst>
          </p:cNvPr>
          <p:cNvPicPr>
            <a:picLocks noChangeAspect="1"/>
          </p:cNvPicPr>
          <p:nvPr/>
        </p:nvPicPr>
        <p:blipFill>
          <a:blip r:embed="rId2"/>
          <a:stretch>
            <a:fillRect/>
          </a:stretch>
        </p:blipFill>
        <p:spPr>
          <a:xfrm>
            <a:off x="440418" y="1567065"/>
            <a:ext cx="5732076" cy="3412499"/>
          </a:xfrm>
          <a:prstGeom prst="rect">
            <a:avLst/>
          </a:prstGeom>
        </p:spPr>
      </p:pic>
      <p:pic>
        <p:nvPicPr>
          <p:cNvPr id="14" name="Picture 13">
            <a:extLst>
              <a:ext uri="{FF2B5EF4-FFF2-40B4-BE49-F238E27FC236}">
                <a16:creationId xmlns:a16="http://schemas.microsoft.com/office/drawing/2014/main" id="{68735DDA-0BBB-2A46-8744-624FC893D7EF}"/>
              </a:ext>
            </a:extLst>
          </p:cNvPr>
          <p:cNvPicPr>
            <a:picLocks noChangeAspect="1"/>
          </p:cNvPicPr>
          <p:nvPr/>
        </p:nvPicPr>
        <p:blipFill>
          <a:blip r:embed="rId3"/>
          <a:stretch>
            <a:fillRect/>
          </a:stretch>
        </p:blipFill>
        <p:spPr>
          <a:xfrm>
            <a:off x="6419552" y="1567065"/>
            <a:ext cx="5332030" cy="3412499"/>
          </a:xfrm>
          <a:prstGeom prst="rect">
            <a:avLst/>
          </a:prstGeom>
        </p:spPr>
      </p:pic>
      <p:sp>
        <p:nvSpPr>
          <p:cNvPr id="15" name="Oval 14">
            <a:extLst>
              <a:ext uri="{FF2B5EF4-FFF2-40B4-BE49-F238E27FC236}">
                <a16:creationId xmlns:a16="http://schemas.microsoft.com/office/drawing/2014/main" id="{B62EA16D-FCC6-CF41-8B87-EF75F7A3253B}"/>
              </a:ext>
            </a:extLst>
          </p:cNvPr>
          <p:cNvSpPr/>
          <p:nvPr/>
        </p:nvSpPr>
        <p:spPr>
          <a:xfrm>
            <a:off x="2019300" y="3429000"/>
            <a:ext cx="1727200" cy="304800"/>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135FBD9-8C11-D842-98B7-0DC2D8F62F8E}"/>
              </a:ext>
            </a:extLst>
          </p:cNvPr>
          <p:cNvSpPr/>
          <p:nvPr/>
        </p:nvSpPr>
        <p:spPr>
          <a:xfrm>
            <a:off x="2019300" y="1422400"/>
            <a:ext cx="2879723" cy="4626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825BD43-C48B-AA45-880D-131935355CB0}"/>
              </a:ext>
            </a:extLst>
          </p:cNvPr>
          <p:cNvSpPr txBox="1"/>
          <p:nvPr/>
        </p:nvSpPr>
        <p:spPr>
          <a:xfrm>
            <a:off x="4601776" y="1258124"/>
            <a:ext cx="3149600" cy="307777"/>
          </a:xfrm>
          <a:prstGeom prst="rect">
            <a:avLst/>
          </a:prstGeom>
          <a:noFill/>
        </p:spPr>
        <p:txBody>
          <a:bodyPr wrap="square" rtlCol="0">
            <a:spAutoFit/>
          </a:bodyPr>
          <a:lstStyle/>
          <a:p>
            <a:r>
              <a:rPr lang="en-US" dirty="0">
                <a:solidFill>
                  <a:srgbClr val="FF0000"/>
                </a:solidFill>
              </a:rPr>
              <a:t>Jan 19, 2008</a:t>
            </a:r>
          </a:p>
        </p:txBody>
      </p:sp>
      <p:cxnSp>
        <p:nvCxnSpPr>
          <p:cNvPr id="19" name="Straight Arrow Connector 18">
            <a:extLst>
              <a:ext uri="{FF2B5EF4-FFF2-40B4-BE49-F238E27FC236}">
                <a16:creationId xmlns:a16="http://schemas.microsoft.com/office/drawing/2014/main" id="{CCA0341E-FE74-EC40-9739-70A9F59D3272}"/>
              </a:ext>
            </a:extLst>
          </p:cNvPr>
          <p:cNvCxnSpPr>
            <a:cxnSpLocks/>
          </p:cNvCxnSpPr>
          <p:nvPr/>
        </p:nvCxnSpPr>
        <p:spPr>
          <a:xfrm flipV="1">
            <a:off x="3746500" y="1885055"/>
            <a:ext cx="3162299" cy="1696345"/>
          </a:xfrm>
          <a:prstGeom prst="straightConnector1">
            <a:avLst/>
          </a:prstGeom>
          <a:ln w="4445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2873916D-4062-004C-A5CA-7BC5197F8217}"/>
              </a:ext>
            </a:extLst>
          </p:cNvPr>
          <p:cNvSpPr/>
          <p:nvPr/>
        </p:nvSpPr>
        <p:spPr>
          <a:xfrm>
            <a:off x="6908799" y="1560311"/>
            <a:ext cx="1854201" cy="4626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706C5B74-A730-334F-A2C3-9AC768D02873}"/>
              </a:ext>
            </a:extLst>
          </p:cNvPr>
          <p:cNvSpPr txBox="1"/>
          <p:nvPr/>
        </p:nvSpPr>
        <p:spPr>
          <a:xfrm>
            <a:off x="8420099" y="1268853"/>
            <a:ext cx="3149600" cy="307777"/>
          </a:xfrm>
          <a:prstGeom prst="rect">
            <a:avLst/>
          </a:prstGeom>
          <a:noFill/>
        </p:spPr>
        <p:txBody>
          <a:bodyPr wrap="square" rtlCol="0">
            <a:spAutoFit/>
          </a:bodyPr>
          <a:lstStyle/>
          <a:p>
            <a:r>
              <a:rPr lang="en-US" dirty="0">
                <a:solidFill>
                  <a:srgbClr val="FF0000"/>
                </a:solidFill>
              </a:rPr>
              <a:t>Apr 29, 2015</a:t>
            </a:r>
          </a:p>
        </p:txBody>
      </p:sp>
      <p:sp>
        <p:nvSpPr>
          <p:cNvPr id="24" name="Oval 23">
            <a:extLst>
              <a:ext uri="{FF2B5EF4-FFF2-40B4-BE49-F238E27FC236}">
                <a16:creationId xmlns:a16="http://schemas.microsoft.com/office/drawing/2014/main" id="{B155A43D-BB6A-984B-B392-F211FB3E364B}"/>
              </a:ext>
            </a:extLst>
          </p:cNvPr>
          <p:cNvSpPr/>
          <p:nvPr/>
        </p:nvSpPr>
        <p:spPr>
          <a:xfrm>
            <a:off x="6381746" y="2252742"/>
            <a:ext cx="1913324" cy="689945"/>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5E4E1380-55AE-B94B-B98C-751D4CFCD916}"/>
              </a:ext>
            </a:extLst>
          </p:cNvPr>
          <p:cNvSpPr txBox="1"/>
          <p:nvPr/>
        </p:nvSpPr>
        <p:spPr>
          <a:xfrm>
            <a:off x="8288790" y="2314424"/>
            <a:ext cx="2082801" cy="307777"/>
          </a:xfrm>
          <a:prstGeom prst="rect">
            <a:avLst/>
          </a:prstGeom>
          <a:noFill/>
        </p:spPr>
        <p:txBody>
          <a:bodyPr wrap="square" rtlCol="0">
            <a:spAutoFit/>
          </a:bodyPr>
          <a:lstStyle/>
          <a:p>
            <a:r>
              <a:rPr lang="en-US" dirty="0">
                <a:solidFill>
                  <a:srgbClr val="00B050"/>
                </a:solidFill>
              </a:rPr>
              <a:t>In German?</a:t>
            </a:r>
          </a:p>
        </p:txBody>
      </p:sp>
      <p:sp>
        <p:nvSpPr>
          <p:cNvPr id="27" name="Rectangle 26">
            <a:extLst>
              <a:ext uri="{FF2B5EF4-FFF2-40B4-BE49-F238E27FC236}">
                <a16:creationId xmlns:a16="http://schemas.microsoft.com/office/drawing/2014/main" id="{122961B1-BF0F-AC4F-AAB1-6D8B35E3713B}"/>
              </a:ext>
            </a:extLst>
          </p:cNvPr>
          <p:cNvSpPr/>
          <p:nvPr/>
        </p:nvSpPr>
        <p:spPr>
          <a:xfrm>
            <a:off x="6381746" y="5009412"/>
            <a:ext cx="6096000" cy="523220"/>
          </a:xfrm>
          <a:prstGeom prst="rect">
            <a:avLst/>
          </a:prstGeom>
        </p:spPr>
        <p:txBody>
          <a:bodyPr>
            <a:spAutoFit/>
          </a:bodyPr>
          <a:lstStyle/>
          <a:p>
            <a:r>
              <a:rPr lang="en-US" dirty="0">
                <a:hlinkClick r:id="rId4"/>
              </a:rPr>
              <a:t>https://ws-dl.blogspot.com/2019/03/2019-03-18-cookie-violations-cause.html</a:t>
            </a:r>
            <a:endParaRPr lang="en-US" dirty="0"/>
          </a:p>
        </p:txBody>
      </p:sp>
    </p:spTree>
    <p:extLst>
      <p:ext uri="{BB962C8B-B14F-4D97-AF65-F5344CB8AC3E}">
        <p14:creationId xmlns:p14="http://schemas.microsoft.com/office/powerpoint/2010/main" val="21677091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32934-9A6A-4C40-B6EA-14BBCAA17BA6}"/>
              </a:ext>
            </a:extLst>
          </p:cNvPr>
          <p:cNvSpPr>
            <a:spLocks noGrp="1"/>
          </p:cNvSpPr>
          <p:nvPr>
            <p:ph type="title"/>
          </p:nvPr>
        </p:nvSpPr>
        <p:spPr/>
        <p:txBody>
          <a:bodyPr/>
          <a:lstStyle/>
          <a:p>
            <a:r>
              <a:rPr lang="en-US" dirty="0"/>
              <a:t>Specific Events Don’t Really Matter</a:t>
            </a:r>
          </a:p>
        </p:txBody>
      </p:sp>
      <p:sp>
        <p:nvSpPr>
          <p:cNvPr id="3" name="Footer Placeholder 2">
            <a:extLst>
              <a:ext uri="{FF2B5EF4-FFF2-40B4-BE49-F238E27FC236}">
                <a16:creationId xmlns:a16="http://schemas.microsoft.com/office/drawing/2014/main" id="{4E5D28B8-BA8B-A449-98EE-8478FC08FC5B}"/>
              </a:ext>
            </a:extLst>
          </p:cNvPr>
          <p:cNvSpPr>
            <a:spLocks noGrp="1"/>
          </p:cNvSpPr>
          <p:nvPr>
            <p:ph type="ftr" idx="11"/>
          </p:nvPr>
        </p:nvSpPr>
        <p:spPr/>
        <p:txBody>
          <a:bodyPr/>
          <a:lstStyle/>
          <a:p>
            <a:r>
              <a:rPr lang="en-US"/>
              <a:t>Jim Ecker | jecke004@odu.edu |     @jimmy_ecker</a:t>
            </a:r>
            <a:endParaRPr lang="en-US" dirty="0"/>
          </a:p>
        </p:txBody>
      </p:sp>
      <p:sp>
        <p:nvSpPr>
          <p:cNvPr id="4" name="Content Placeholder 3">
            <a:extLst>
              <a:ext uri="{FF2B5EF4-FFF2-40B4-BE49-F238E27FC236}">
                <a16:creationId xmlns:a16="http://schemas.microsoft.com/office/drawing/2014/main" id="{8AD48DCF-5B45-FC43-BCA4-C36D3A2734CD}"/>
              </a:ext>
            </a:extLst>
          </p:cNvPr>
          <p:cNvSpPr>
            <a:spLocks noGrp="1"/>
          </p:cNvSpPr>
          <p:nvPr>
            <p:ph sz="quarter" idx="13"/>
          </p:nvPr>
        </p:nvSpPr>
        <p:spPr/>
        <p:txBody>
          <a:bodyPr>
            <a:normAutofit fontScale="92500"/>
          </a:bodyPr>
          <a:lstStyle/>
          <a:p>
            <a:r>
              <a:rPr lang="en-US" dirty="0">
                <a:hlinkClick r:id="rId2"/>
              </a:rPr>
              <a:t>Firehose of Falsehood</a:t>
            </a:r>
            <a:endParaRPr lang="en-US" dirty="0"/>
          </a:p>
          <a:p>
            <a:pPr lvl="1"/>
            <a:r>
              <a:rPr lang="en-US" dirty="0"/>
              <a:t>People are more likely to believe a story when it appears to have been reported by multiple sources.</a:t>
            </a:r>
          </a:p>
          <a:p>
            <a:pPr lvl="1"/>
            <a:r>
              <a:rPr lang="en-US" dirty="0"/>
              <a:t>People are also more likely to believe a story when they think many others believe it, especially if those others belong to a group with which they identify.</a:t>
            </a:r>
          </a:p>
          <a:p>
            <a:pPr lvl="2"/>
            <a:r>
              <a:rPr lang="en-US" dirty="0"/>
              <a:t>Bots</a:t>
            </a:r>
          </a:p>
          <a:p>
            <a:pPr lvl="1"/>
            <a:r>
              <a:rPr lang="en-US" dirty="0"/>
              <a:t>"Don't expect to counter the firehose of falsehood with the squirt gun of truth.”</a:t>
            </a:r>
          </a:p>
          <a:p>
            <a:pPr lvl="1"/>
            <a:r>
              <a:rPr lang="en-US" dirty="0"/>
              <a:t>Here, the “squirt gun of truth” is archival record of media being manipulated.</a:t>
            </a:r>
          </a:p>
          <a:p>
            <a:pPr lvl="1"/>
            <a:r>
              <a:rPr lang="en-US" dirty="0"/>
              <a:t>Unreliable replay and sparse crawls provide opportunities for </a:t>
            </a:r>
            <a:r>
              <a:rPr lang="en-US" dirty="0" err="1"/>
              <a:t>Deepfakes</a:t>
            </a:r>
            <a:r>
              <a:rPr lang="en-US" dirty="0"/>
              <a:t> that can’t be debunked via archived media (because there isn’t any).</a:t>
            </a:r>
          </a:p>
          <a:p>
            <a:pPr lvl="1"/>
            <a:r>
              <a:rPr lang="en-US" dirty="0"/>
              <a:t>The context doesn’t matter. It’s more water for the Firehose.</a:t>
            </a:r>
          </a:p>
          <a:p>
            <a:pPr lvl="1"/>
            <a:endParaRPr lang="en-US" dirty="0"/>
          </a:p>
          <a:p>
            <a:pPr lvl="1"/>
            <a:endParaRPr lang="en-US" dirty="0"/>
          </a:p>
        </p:txBody>
      </p:sp>
    </p:spTree>
    <p:extLst>
      <p:ext uri="{BB962C8B-B14F-4D97-AF65-F5344CB8AC3E}">
        <p14:creationId xmlns:p14="http://schemas.microsoft.com/office/powerpoint/2010/main" val="283756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45F1F-650E-2240-A5B1-B94B64CBAB3A}"/>
              </a:ext>
            </a:extLst>
          </p:cNvPr>
          <p:cNvSpPr>
            <a:spLocks noGrp="1"/>
          </p:cNvSpPr>
          <p:nvPr>
            <p:ph type="title"/>
          </p:nvPr>
        </p:nvSpPr>
        <p:spPr/>
        <p:txBody>
          <a:bodyPr/>
          <a:lstStyle/>
          <a:p>
            <a:r>
              <a:rPr lang="en-US" dirty="0"/>
              <a:t>Squirt Gun of Truth vs. Duty of Care</a:t>
            </a:r>
          </a:p>
        </p:txBody>
      </p:sp>
      <p:sp>
        <p:nvSpPr>
          <p:cNvPr id="3" name="Footer Placeholder 2">
            <a:extLst>
              <a:ext uri="{FF2B5EF4-FFF2-40B4-BE49-F238E27FC236}">
                <a16:creationId xmlns:a16="http://schemas.microsoft.com/office/drawing/2014/main" id="{883EF8C6-DE3A-1845-87B8-47664731C623}"/>
              </a:ext>
            </a:extLst>
          </p:cNvPr>
          <p:cNvSpPr>
            <a:spLocks noGrp="1"/>
          </p:cNvSpPr>
          <p:nvPr>
            <p:ph type="ftr" idx="11"/>
          </p:nvPr>
        </p:nvSpPr>
        <p:spPr/>
        <p:txBody>
          <a:bodyPr/>
          <a:lstStyle/>
          <a:p>
            <a:r>
              <a:rPr lang="en-US"/>
              <a:t>Jim Ecker | jecke004@odu.edu |     @jimmy_ecker</a:t>
            </a:r>
            <a:endParaRPr lang="en-US" dirty="0"/>
          </a:p>
        </p:txBody>
      </p:sp>
      <p:sp>
        <p:nvSpPr>
          <p:cNvPr id="4" name="Content Placeholder 3">
            <a:extLst>
              <a:ext uri="{FF2B5EF4-FFF2-40B4-BE49-F238E27FC236}">
                <a16:creationId xmlns:a16="http://schemas.microsoft.com/office/drawing/2014/main" id="{E6250FE9-124B-3946-833D-4D1817E1E406}"/>
              </a:ext>
            </a:extLst>
          </p:cNvPr>
          <p:cNvSpPr>
            <a:spLocks noGrp="1"/>
          </p:cNvSpPr>
          <p:nvPr>
            <p:ph sz="quarter" idx="13"/>
          </p:nvPr>
        </p:nvSpPr>
        <p:spPr>
          <a:xfrm>
            <a:off x="4222376" y="1884363"/>
            <a:ext cx="7131424" cy="4322762"/>
          </a:xfrm>
        </p:spPr>
        <p:txBody>
          <a:bodyPr>
            <a:normAutofit fontScale="70000" lnSpcReduction="20000"/>
          </a:bodyPr>
          <a:lstStyle/>
          <a:p>
            <a:pPr indent="-457200">
              <a:buFont typeface="Arial" panose="020B0604020202020204" pitchFamily="34" charset="0"/>
              <a:buChar char="•"/>
            </a:pPr>
            <a:r>
              <a:rPr lang="en-US" sz="3200" dirty="0">
                <a:solidFill>
                  <a:srgbClr val="333333"/>
                </a:solidFill>
                <a:latin typeface="adelle"/>
              </a:rPr>
              <a:t>RAND’s advice on countering the Firehose of Falsehood model includes not focusing on refutation of the false information but presenting the truth with the following caveats:</a:t>
            </a:r>
          </a:p>
          <a:p>
            <a:pPr lvl="1" indent="-457200">
              <a:buFont typeface="Arial" panose="020B0604020202020204" pitchFamily="34" charset="0"/>
              <a:buChar char="•"/>
            </a:pPr>
            <a:r>
              <a:rPr lang="en-US" sz="2800" dirty="0">
                <a:solidFill>
                  <a:srgbClr val="333333"/>
                </a:solidFill>
                <a:latin typeface="adelle"/>
              </a:rPr>
              <a:t>(1) warnings at the time of initial exposure to misinformation</a:t>
            </a:r>
          </a:p>
          <a:p>
            <a:pPr lvl="1" indent="-457200">
              <a:buFont typeface="Arial" panose="020B0604020202020204" pitchFamily="34" charset="0"/>
              <a:buChar char="•"/>
            </a:pPr>
            <a:r>
              <a:rPr lang="en-US" sz="2800" dirty="0">
                <a:solidFill>
                  <a:srgbClr val="333333"/>
                </a:solidFill>
                <a:latin typeface="adelle"/>
              </a:rPr>
              <a:t>(2) repetition of the retraction or refutation</a:t>
            </a:r>
          </a:p>
          <a:p>
            <a:pPr lvl="1" indent="-457200">
              <a:buFont typeface="Arial" panose="020B0604020202020204" pitchFamily="34" charset="0"/>
              <a:buChar char="•"/>
            </a:pPr>
            <a:r>
              <a:rPr lang="en-US" sz="2800" dirty="0">
                <a:solidFill>
                  <a:srgbClr val="333333"/>
                </a:solidFill>
                <a:latin typeface="adelle"/>
              </a:rPr>
              <a:t>(3) corrections that provide an alternative story to help fill the resulting gap in understanding when false “facts” are removed.</a:t>
            </a:r>
          </a:p>
          <a:p>
            <a:pPr indent="-457200">
              <a:buFont typeface="Arial" panose="020B0604020202020204" pitchFamily="34" charset="0"/>
              <a:buChar char="•"/>
            </a:pPr>
            <a:r>
              <a:rPr lang="en-US" sz="3200" dirty="0"/>
              <a:t>Archivists have a duty to not only retain information but present it within context that is trusted as a </a:t>
            </a:r>
            <a:r>
              <a:rPr lang="en-US" sz="3200" dirty="0">
                <a:highlight>
                  <a:srgbClr val="FFFF00"/>
                </a:highlight>
              </a:rPr>
              <a:t>full and accurate representation </a:t>
            </a:r>
            <a:r>
              <a:rPr lang="en-US" sz="3200" dirty="0"/>
              <a:t>of the transactions, activities or facts </a:t>
            </a:r>
            <a:r>
              <a:rPr lang="en-US" sz="3200" dirty="0">
                <a:highlight>
                  <a:srgbClr val="FFFF00"/>
                </a:highlight>
              </a:rPr>
              <a:t>to which they attest </a:t>
            </a:r>
            <a:r>
              <a:rPr lang="en-US" sz="3200" dirty="0"/>
              <a:t>– </a:t>
            </a:r>
            <a:r>
              <a:rPr lang="en-US" sz="3200" dirty="0">
                <a:hlinkClick r:id="rId2"/>
              </a:rPr>
              <a:t>ISO 15489</a:t>
            </a:r>
            <a:endParaRPr lang="en-US" sz="3200" dirty="0"/>
          </a:p>
          <a:p>
            <a:endParaRPr lang="en-US" dirty="0"/>
          </a:p>
        </p:txBody>
      </p:sp>
      <p:pic>
        <p:nvPicPr>
          <p:cNvPr id="5" name="Content Placeholder 5">
            <a:extLst>
              <a:ext uri="{FF2B5EF4-FFF2-40B4-BE49-F238E27FC236}">
                <a16:creationId xmlns:a16="http://schemas.microsoft.com/office/drawing/2014/main" id="{FC2DDFD6-DD9F-E14A-AF5E-E7D458865662}"/>
              </a:ext>
            </a:extLst>
          </p:cNvPr>
          <p:cNvPicPr>
            <a:picLocks noChangeAspect="1"/>
          </p:cNvPicPr>
          <p:nvPr/>
        </p:nvPicPr>
        <p:blipFill>
          <a:blip r:embed="rId3"/>
          <a:stretch>
            <a:fillRect/>
          </a:stretch>
        </p:blipFill>
        <p:spPr>
          <a:xfrm>
            <a:off x="838200" y="1852051"/>
            <a:ext cx="3259849" cy="1980359"/>
          </a:xfrm>
          <a:prstGeom prst="rect">
            <a:avLst/>
          </a:prstGeom>
          <a:noFill/>
          <a:ln>
            <a:noFill/>
          </a:ln>
        </p:spPr>
      </p:pic>
      <p:pic>
        <p:nvPicPr>
          <p:cNvPr id="6" name="Picture 5">
            <a:extLst>
              <a:ext uri="{FF2B5EF4-FFF2-40B4-BE49-F238E27FC236}">
                <a16:creationId xmlns:a16="http://schemas.microsoft.com/office/drawing/2014/main" id="{8FD28F55-C93C-3547-BA30-FFCB82C8DEB6}"/>
              </a:ext>
            </a:extLst>
          </p:cNvPr>
          <p:cNvPicPr>
            <a:picLocks noChangeAspect="1"/>
          </p:cNvPicPr>
          <p:nvPr/>
        </p:nvPicPr>
        <p:blipFill>
          <a:blip r:embed="rId4"/>
          <a:stretch>
            <a:fillRect/>
          </a:stretch>
        </p:blipFill>
        <p:spPr>
          <a:xfrm>
            <a:off x="838200" y="3938252"/>
            <a:ext cx="3242407" cy="1874517"/>
          </a:xfrm>
          <a:prstGeom prst="rect">
            <a:avLst/>
          </a:prstGeom>
        </p:spPr>
      </p:pic>
      <p:sp>
        <p:nvSpPr>
          <p:cNvPr id="7" name="Rectangle 6">
            <a:extLst>
              <a:ext uri="{FF2B5EF4-FFF2-40B4-BE49-F238E27FC236}">
                <a16:creationId xmlns:a16="http://schemas.microsoft.com/office/drawing/2014/main" id="{B0E42F02-3049-124A-895F-64FC8A59772B}"/>
              </a:ext>
            </a:extLst>
          </p:cNvPr>
          <p:cNvSpPr/>
          <p:nvPr/>
        </p:nvSpPr>
        <p:spPr>
          <a:xfrm>
            <a:off x="838200" y="5812769"/>
            <a:ext cx="3048000" cy="400110"/>
          </a:xfrm>
          <a:prstGeom prst="rect">
            <a:avLst/>
          </a:prstGeom>
        </p:spPr>
        <p:txBody>
          <a:bodyPr wrap="square">
            <a:spAutoFit/>
          </a:bodyPr>
          <a:lstStyle/>
          <a:p>
            <a:r>
              <a:rPr lang="en-US" sz="1000" dirty="0">
                <a:hlinkClick r:id="rId5"/>
              </a:rPr>
              <a:t>http://blog.archive.org/2020/10/30/fact-checks-and-context-for-wayback-machine-pages/</a:t>
            </a:r>
            <a:endParaRPr lang="en-US" sz="1000" dirty="0"/>
          </a:p>
        </p:txBody>
      </p:sp>
    </p:spTree>
    <p:extLst>
      <p:ext uri="{BB962C8B-B14F-4D97-AF65-F5344CB8AC3E}">
        <p14:creationId xmlns:p14="http://schemas.microsoft.com/office/powerpoint/2010/main" val="4015669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3D792-77AD-B541-98D8-DAE03F70E200}"/>
              </a:ext>
            </a:extLst>
          </p:cNvPr>
          <p:cNvSpPr>
            <a:spLocks noGrp="1"/>
          </p:cNvSpPr>
          <p:nvPr>
            <p:ph type="title"/>
          </p:nvPr>
        </p:nvSpPr>
        <p:spPr/>
        <p:txBody>
          <a:bodyPr/>
          <a:lstStyle/>
          <a:p>
            <a:r>
              <a:rPr lang="en-US" dirty="0"/>
              <a:t>Data Redundancy as Protection</a:t>
            </a:r>
          </a:p>
        </p:txBody>
      </p:sp>
      <p:sp>
        <p:nvSpPr>
          <p:cNvPr id="3" name="Footer Placeholder 2">
            <a:extLst>
              <a:ext uri="{FF2B5EF4-FFF2-40B4-BE49-F238E27FC236}">
                <a16:creationId xmlns:a16="http://schemas.microsoft.com/office/drawing/2014/main" id="{4755524D-D4CB-1747-AE4C-ABC853D37D8C}"/>
              </a:ext>
            </a:extLst>
          </p:cNvPr>
          <p:cNvSpPr>
            <a:spLocks noGrp="1"/>
          </p:cNvSpPr>
          <p:nvPr>
            <p:ph type="ftr" idx="11"/>
          </p:nvPr>
        </p:nvSpPr>
        <p:spPr/>
        <p:txBody>
          <a:bodyPr/>
          <a:lstStyle/>
          <a:p>
            <a:r>
              <a:rPr lang="en-US"/>
              <a:t>Jim Ecker | jecke004@odu.edu |     @jimmy_ecker</a:t>
            </a:r>
            <a:endParaRPr lang="en-US" dirty="0"/>
          </a:p>
        </p:txBody>
      </p:sp>
      <p:sp>
        <p:nvSpPr>
          <p:cNvPr id="4" name="Content Placeholder 3">
            <a:extLst>
              <a:ext uri="{FF2B5EF4-FFF2-40B4-BE49-F238E27FC236}">
                <a16:creationId xmlns:a16="http://schemas.microsoft.com/office/drawing/2014/main" id="{4EF31A4A-C72C-204E-B9B9-56AB21768914}"/>
              </a:ext>
            </a:extLst>
          </p:cNvPr>
          <p:cNvSpPr>
            <a:spLocks noGrp="1"/>
          </p:cNvSpPr>
          <p:nvPr>
            <p:ph sz="quarter" idx="13"/>
          </p:nvPr>
        </p:nvSpPr>
        <p:spPr/>
        <p:txBody>
          <a:bodyPr/>
          <a:lstStyle/>
          <a:p>
            <a:r>
              <a:rPr lang="en-US" dirty="0"/>
              <a:t>Forcing an attacker to infiltrate and change records/metadata in the majority of redundant archives.</a:t>
            </a:r>
          </a:p>
          <a:p>
            <a:r>
              <a:rPr lang="en-US" dirty="0"/>
              <a:t>A LOCKSS-like system for web archives.</a:t>
            </a:r>
          </a:p>
          <a:p>
            <a:pPr lvl="1"/>
            <a:r>
              <a:rPr lang="en-US" dirty="0"/>
              <a:t>Web archives would have to standardize both crawling and replay.</a:t>
            </a:r>
          </a:p>
          <a:p>
            <a:r>
              <a:rPr lang="en-US" dirty="0"/>
              <a:t>A homogeneous fault-tolerant system for a single archive would be expensive </a:t>
            </a:r>
            <a:r>
              <a:rPr lang="en-US" dirty="0" err="1"/>
              <a:t>w.r.t.</a:t>
            </a:r>
            <a:r>
              <a:rPr lang="en-US" dirty="0"/>
              <a:t> storage.</a:t>
            </a:r>
          </a:p>
          <a:p>
            <a:pPr lvl="1"/>
            <a:endParaRPr lang="en-US" dirty="0"/>
          </a:p>
          <a:p>
            <a:pPr lvl="1"/>
            <a:endParaRPr lang="en-US" dirty="0"/>
          </a:p>
        </p:txBody>
      </p:sp>
    </p:spTree>
    <p:extLst>
      <p:ext uri="{BB962C8B-B14F-4D97-AF65-F5344CB8AC3E}">
        <p14:creationId xmlns:p14="http://schemas.microsoft.com/office/powerpoint/2010/main" val="23406337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2A6DA-9BB1-6E4F-B338-10FBB8CDFAEA}"/>
              </a:ext>
            </a:extLst>
          </p:cNvPr>
          <p:cNvSpPr>
            <a:spLocks noGrp="1"/>
          </p:cNvSpPr>
          <p:nvPr>
            <p:ph type="title"/>
          </p:nvPr>
        </p:nvSpPr>
        <p:spPr/>
        <p:txBody>
          <a:bodyPr>
            <a:normAutofit/>
          </a:bodyPr>
          <a:lstStyle/>
          <a:p>
            <a:r>
              <a:rPr lang="en-US" sz="4000" dirty="0" err="1"/>
              <a:t>Deepfakes</a:t>
            </a:r>
            <a:r>
              <a:rPr lang="en-US" sz="4000" dirty="0"/>
              <a:t> are Just a Medium. The Danger is Bias</a:t>
            </a:r>
          </a:p>
        </p:txBody>
      </p:sp>
      <p:sp>
        <p:nvSpPr>
          <p:cNvPr id="3" name="Footer Placeholder 2">
            <a:extLst>
              <a:ext uri="{FF2B5EF4-FFF2-40B4-BE49-F238E27FC236}">
                <a16:creationId xmlns:a16="http://schemas.microsoft.com/office/drawing/2014/main" id="{47CAFA65-4CB5-A148-9277-2F891D932D6C}"/>
              </a:ext>
            </a:extLst>
          </p:cNvPr>
          <p:cNvSpPr>
            <a:spLocks noGrp="1"/>
          </p:cNvSpPr>
          <p:nvPr>
            <p:ph type="ftr" idx="11"/>
          </p:nvPr>
        </p:nvSpPr>
        <p:spPr/>
        <p:txBody>
          <a:bodyPr/>
          <a:lstStyle/>
          <a:p>
            <a:r>
              <a:rPr lang="en-US"/>
              <a:t>Jim Ecker | jecke004@odu.edu |     @jimmy_ecker</a:t>
            </a:r>
            <a:endParaRPr lang="en-US" dirty="0"/>
          </a:p>
        </p:txBody>
      </p:sp>
      <p:pic>
        <p:nvPicPr>
          <p:cNvPr id="7" name="Content Placeholder 6">
            <a:extLst>
              <a:ext uri="{FF2B5EF4-FFF2-40B4-BE49-F238E27FC236}">
                <a16:creationId xmlns:a16="http://schemas.microsoft.com/office/drawing/2014/main" id="{6DEC1F54-079A-8648-B150-0DC1D53172A0}"/>
              </a:ext>
            </a:extLst>
          </p:cNvPr>
          <p:cNvPicPr>
            <a:picLocks noGrp="1" noChangeAspect="1"/>
          </p:cNvPicPr>
          <p:nvPr>
            <p:ph sz="quarter" idx="13"/>
          </p:nvPr>
        </p:nvPicPr>
        <p:blipFill>
          <a:blip r:embed="rId3"/>
          <a:stretch>
            <a:fillRect/>
          </a:stretch>
        </p:blipFill>
        <p:spPr>
          <a:xfrm>
            <a:off x="7179458" y="1862138"/>
            <a:ext cx="4174341" cy="3979863"/>
          </a:xfrm>
        </p:spPr>
      </p:pic>
      <mc:AlternateContent xmlns:mc="http://schemas.openxmlformats.org/markup-compatibility/2006">
        <mc:Choice xmlns:we="http://schemas.microsoft.com/office/webextensions/webextension/2010/11" xmlns:pca="http://schemas.microsoft.com/office/powerpoint/2013/contentapp" Requires="we pca">
          <p:graphicFrame>
            <p:nvGraphicFramePr>
              <p:cNvPr id="6" name="Add-in 5" title="Web Viewer">
                <a:extLst>
                  <a:ext uri="{FF2B5EF4-FFF2-40B4-BE49-F238E27FC236}">
                    <a16:creationId xmlns:a16="http://schemas.microsoft.com/office/drawing/2014/main" id="{EED3EBA4-A175-6443-91F7-764364F10233}"/>
                  </a:ext>
                </a:extLst>
              </p:cNvPr>
              <p:cNvGraphicFramePr>
                <a:graphicFrameLocks noGrp="1"/>
              </p:cNvGraphicFramePr>
              <p:nvPr>
                <p:extLst>
                  <p:ext uri="{D42A27DB-BD31-4B8C-83A1-F6EECF244321}">
                    <p14:modId xmlns:p14="http://schemas.microsoft.com/office/powerpoint/2010/main" val="2108465723"/>
                  </p:ext>
                </p:extLst>
              </p:nvPr>
            </p:nvGraphicFramePr>
            <p:xfrm>
              <a:off x="838199" y="1884365"/>
              <a:ext cx="6088117" cy="3957636"/>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p:pic>
            <p:nvPicPr>
              <p:cNvPr id="6" name="Add-in 5" title="Web Viewer">
                <a:extLst>
                  <a:ext uri="{FF2B5EF4-FFF2-40B4-BE49-F238E27FC236}">
                    <a16:creationId xmlns:a16="http://schemas.microsoft.com/office/drawing/2014/main" id="{EED3EBA4-A175-6443-91F7-764364F10233}"/>
                  </a:ext>
                </a:extLst>
              </p:cNvPr>
              <p:cNvPicPr>
                <a:picLocks noGrp="1" noRot="1" noChangeAspect="1" noMove="1" noResize="1" noEditPoints="1" noAdjustHandles="1" noChangeArrowheads="1" noChangeShapeType="1"/>
              </p:cNvPicPr>
              <p:nvPr/>
            </p:nvPicPr>
            <p:blipFill>
              <a:blip r:embed="rId5"/>
              <a:stretch>
                <a:fillRect/>
              </a:stretch>
            </p:blipFill>
            <p:spPr>
              <a:xfrm>
                <a:off x="838199" y="1884365"/>
                <a:ext cx="6088117" cy="3957636"/>
              </a:xfrm>
              <a:prstGeom prst="rect">
                <a:avLst/>
              </a:prstGeom>
            </p:spPr>
          </p:pic>
        </mc:Fallback>
      </mc:AlternateContent>
      <p:sp>
        <p:nvSpPr>
          <p:cNvPr id="8" name="Rectangle 7">
            <a:extLst>
              <a:ext uri="{FF2B5EF4-FFF2-40B4-BE49-F238E27FC236}">
                <a16:creationId xmlns:a16="http://schemas.microsoft.com/office/drawing/2014/main" id="{CBB51AB8-260C-F748-A874-E52381554310}"/>
              </a:ext>
            </a:extLst>
          </p:cNvPr>
          <p:cNvSpPr/>
          <p:nvPr/>
        </p:nvSpPr>
        <p:spPr>
          <a:xfrm>
            <a:off x="7094484" y="5842001"/>
            <a:ext cx="4259316" cy="523220"/>
          </a:xfrm>
          <a:prstGeom prst="rect">
            <a:avLst/>
          </a:prstGeom>
        </p:spPr>
        <p:txBody>
          <a:bodyPr wrap="square">
            <a:spAutoFit/>
          </a:bodyPr>
          <a:lstStyle/>
          <a:p>
            <a:r>
              <a:rPr lang="en-US" dirty="0">
                <a:hlinkClick r:id="rId6"/>
              </a:rPr>
              <a:t>https://twitter.com/DanScavino/status/1300197309641355264</a:t>
            </a:r>
            <a:endParaRPr lang="en-US" dirty="0"/>
          </a:p>
        </p:txBody>
      </p:sp>
    </p:spTree>
    <p:extLst>
      <p:ext uri="{BB962C8B-B14F-4D97-AF65-F5344CB8AC3E}">
        <p14:creationId xmlns:p14="http://schemas.microsoft.com/office/powerpoint/2010/main" val="4048142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BC8D0-7E8D-E84E-B647-A94BA9116CA4}"/>
              </a:ext>
            </a:extLst>
          </p:cNvPr>
          <p:cNvSpPr>
            <a:spLocks noGrp="1"/>
          </p:cNvSpPr>
          <p:nvPr>
            <p:ph type="title"/>
          </p:nvPr>
        </p:nvSpPr>
        <p:spPr/>
        <p:txBody>
          <a:bodyPr/>
          <a:lstStyle/>
          <a:p>
            <a:r>
              <a:rPr lang="en-US" dirty="0"/>
              <a:t>”</a:t>
            </a:r>
            <a:r>
              <a:rPr lang="en-US" dirty="0" err="1"/>
              <a:t>Shallow”fakes</a:t>
            </a:r>
            <a:r>
              <a:rPr lang="en-US" dirty="0"/>
              <a:t> are Just as Effective</a:t>
            </a:r>
          </a:p>
        </p:txBody>
      </p:sp>
      <p:sp>
        <p:nvSpPr>
          <p:cNvPr id="3" name="Footer Placeholder 2">
            <a:extLst>
              <a:ext uri="{FF2B5EF4-FFF2-40B4-BE49-F238E27FC236}">
                <a16:creationId xmlns:a16="http://schemas.microsoft.com/office/drawing/2014/main" id="{CAF85813-5727-F643-84A6-07994BAE77C4}"/>
              </a:ext>
            </a:extLst>
          </p:cNvPr>
          <p:cNvSpPr>
            <a:spLocks noGrp="1"/>
          </p:cNvSpPr>
          <p:nvPr>
            <p:ph type="ftr" idx="11"/>
          </p:nvPr>
        </p:nvSpPr>
        <p:spPr/>
        <p:txBody>
          <a:bodyPr/>
          <a:lstStyle/>
          <a:p>
            <a:r>
              <a:rPr lang="en-US"/>
              <a:t>Jim Ecker | jecke004@odu.edu |     @jimmy_ecker</a:t>
            </a:r>
            <a:endParaRPr lang="en-US" dirty="0"/>
          </a:p>
        </p:txBody>
      </p:sp>
      <p:pic>
        <p:nvPicPr>
          <p:cNvPr id="17" name="harryasleep" descr="harryasleep">
            <a:hlinkClick r:id="" action="ppaction://media"/>
            <a:extLst>
              <a:ext uri="{FF2B5EF4-FFF2-40B4-BE49-F238E27FC236}">
                <a16:creationId xmlns:a16="http://schemas.microsoft.com/office/drawing/2014/main" id="{9FACF9A2-7C11-684F-BC7C-AADA925FFC3D}"/>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342096" y="1690656"/>
            <a:ext cx="5011706" cy="2819084"/>
          </a:xfrm>
          <a:prstGeom prst="rect">
            <a:avLst/>
          </a:prstGeom>
        </p:spPr>
      </p:pic>
      <p:sp>
        <p:nvSpPr>
          <p:cNvPr id="18" name="Rectangle 17">
            <a:extLst>
              <a:ext uri="{FF2B5EF4-FFF2-40B4-BE49-F238E27FC236}">
                <a16:creationId xmlns:a16="http://schemas.microsoft.com/office/drawing/2014/main" id="{599431D3-69BB-8C48-94E3-DE99ABA2813E}"/>
              </a:ext>
            </a:extLst>
          </p:cNvPr>
          <p:cNvSpPr/>
          <p:nvPr/>
        </p:nvSpPr>
        <p:spPr>
          <a:xfrm>
            <a:off x="6268750" y="4509708"/>
            <a:ext cx="4828174" cy="307777"/>
          </a:xfrm>
          <a:prstGeom prst="rect">
            <a:avLst/>
          </a:prstGeom>
        </p:spPr>
        <p:txBody>
          <a:bodyPr wrap="square">
            <a:spAutoFit/>
          </a:bodyPr>
          <a:lstStyle/>
          <a:p>
            <a:r>
              <a:rPr lang="en-US" dirty="0">
                <a:hlinkClick r:id="rId8"/>
              </a:rPr>
              <a:t>https://www.youtube.com/watch?v=81z9AY3FNOk&amp;t=13s</a:t>
            </a:r>
            <a:endParaRPr lang="en-US" dirty="0"/>
          </a:p>
        </p:txBody>
      </p:sp>
      <p:pic>
        <p:nvPicPr>
          <p:cNvPr id="22" name="bidenasleepcut" descr="bidenasleepcut">
            <a:hlinkClick r:id="" action="ppaction://media"/>
            <a:extLst>
              <a:ext uri="{FF2B5EF4-FFF2-40B4-BE49-F238E27FC236}">
                <a16:creationId xmlns:a16="http://schemas.microsoft.com/office/drawing/2014/main" id="{FB463549-963F-2C42-871D-C97BA851D10B}"/>
              </a:ext>
            </a:extLst>
          </p:cNvPr>
          <p:cNvPicPr>
            <a:picLocks noGrp="1" noChangeAspect="1"/>
          </p:cNvPicPr>
          <p:nvPr>
            <p:ph sz="quarter" idx="13"/>
            <a:videoFile r:link="rId4"/>
            <p:extLst>
              <p:ext uri="{DAA4B4D4-6D71-4841-9C94-3DE7FCFB9230}">
                <p14:media xmlns:p14="http://schemas.microsoft.com/office/powerpoint/2010/main" r:embed="rId3"/>
              </p:ext>
            </p:extLst>
          </p:nvPr>
        </p:nvPicPr>
        <p:blipFill>
          <a:blip r:embed="rId9"/>
          <a:stretch>
            <a:fillRect/>
          </a:stretch>
        </p:blipFill>
        <p:spPr>
          <a:xfrm>
            <a:off x="911489" y="1690656"/>
            <a:ext cx="5011763" cy="2819052"/>
          </a:xfrm>
        </p:spPr>
      </p:pic>
      <p:sp>
        <p:nvSpPr>
          <p:cNvPr id="4" name="TextBox 3">
            <a:extLst>
              <a:ext uri="{FF2B5EF4-FFF2-40B4-BE49-F238E27FC236}">
                <a16:creationId xmlns:a16="http://schemas.microsoft.com/office/drawing/2014/main" id="{9C32A197-EBE9-5C4A-8C72-21F6AAD5AF45}"/>
              </a:ext>
            </a:extLst>
          </p:cNvPr>
          <p:cNvSpPr txBox="1"/>
          <p:nvPr/>
        </p:nvSpPr>
        <p:spPr>
          <a:xfrm>
            <a:off x="911488" y="4817485"/>
            <a:ext cx="5011763" cy="707886"/>
          </a:xfrm>
          <a:prstGeom prst="rect">
            <a:avLst/>
          </a:prstGeom>
          <a:noFill/>
        </p:spPr>
        <p:txBody>
          <a:bodyPr wrap="square" rtlCol="0">
            <a:spAutoFit/>
          </a:bodyPr>
          <a:lstStyle/>
          <a:p>
            <a:pPr algn="ctr"/>
            <a:r>
              <a:rPr lang="en-US" sz="4000" dirty="0"/>
              <a:t>Fake</a:t>
            </a:r>
          </a:p>
        </p:txBody>
      </p:sp>
      <p:sp>
        <p:nvSpPr>
          <p:cNvPr id="8" name="TextBox 7">
            <a:extLst>
              <a:ext uri="{FF2B5EF4-FFF2-40B4-BE49-F238E27FC236}">
                <a16:creationId xmlns:a16="http://schemas.microsoft.com/office/drawing/2014/main" id="{356A8BB3-1F69-5046-8359-C8F97AFCB500}"/>
              </a:ext>
            </a:extLst>
          </p:cNvPr>
          <p:cNvSpPr txBox="1"/>
          <p:nvPr/>
        </p:nvSpPr>
        <p:spPr>
          <a:xfrm>
            <a:off x="6342037" y="4813401"/>
            <a:ext cx="5011763" cy="707886"/>
          </a:xfrm>
          <a:prstGeom prst="rect">
            <a:avLst/>
          </a:prstGeom>
          <a:noFill/>
        </p:spPr>
        <p:txBody>
          <a:bodyPr wrap="square" rtlCol="0">
            <a:spAutoFit/>
          </a:bodyPr>
          <a:lstStyle/>
          <a:p>
            <a:pPr algn="ctr"/>
            <a:r>
              <a:rPr lang="en-US" sz="4000" dirty="0"/>
              <a:t>Source</a:t>
            </a:r>
          </a:p>
        </p:txBody>
      </p:sp>
    </p:spTree>
    <p:extLst>
      <p:ext uri="{BB962C8B-B14F-4D97-AF65-F5344CB8AC3E}">
        <p14:creationId xmlns:p14="http://schemas.microsoft.com/office/powerpoint/2010/main" val="2490956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499"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3456"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7"/>
                </p:tgtEl>
              </p:cMediaNode>
            </p:video>
            <p:seq concurrent="1" nextAc="seek">
              <p:cTn id="12" restart="whenNotActive" fill="hold" evtFilter="cancelBubble" nodeType="interactiveSeq">
                <p:stCondLst>
                  <p:cond evt="onClick" delay="0">
                    <p:tgtEl>
                      <p:spTgt spid="1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7"/>
                                        </p:tgtEl>
                                      </p:cBhvr>
                                    </p:cmd>
                                  </p:childTnLst>
                                </p:cTn>
                              </p:par>
                            </p:childTnLst>
                          </p:cTn>
                        </p:par>
                      </p:childTnLst>
                    </p:cTn>
                  </p:par>
                </p:childTnLst>
              </p:cTn>
              <p:nextCondLst>
                <p:cond evt="onClick" delay="0">
                  <p:tgtEl>
                    <p:spTgt spid="17"/>
                  </p:tgtEl>
                </p:cond>
              </p:nextCondLst>
            </p:seq>
            <p:video>
              <p:cMediaNode vol="80000">
                <p:cTn id="17" fill="hold" display="0">
                  <p:stCondLst>
                    <p:cond delay="indefinite"/>
                  </p:stCondLst>
                </p:cTn>
                <p:tgtEl>
                  <p:spTgt spid="22"/>
                </p:tgtEl>
              </p:cMediaNode>
            </p:video>
            <p:seq concurrent="1" nextAc="seek">
              <p:cTn id="18" restart="whenNotActive" fill="hold" evtFilter="cancelBubble" nodeType="interactiveSeq">
                <p:stCondLst>
                  <p:cond evt="onClick" delay="0">
                    <p:tgtEl>
                      <p:spTgt spid="2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2"/>
                                        </p:tgtEl>
                                      </p:cBhvr>
                                    </p:cmd>
                                  </p:childTnLst>
                                </p:cTn>
                              </p:par>
                            </p:childTnLst>
                          </p:cTn>
                        </p:par>
                      </p:childTnLst>
                    </p:cTn>
                  </p:par>
                </p:childTnLst>
              </p:cTn>
              <p:nextCondLst>
                <p:cond evt="onClick" delay="0">
                  <p:tgtEl>
                    <p:spTgt spid="2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6ADC7-B58D-614C-84F3-A86534C77075}"/>
              </a:ext>
            </a:extLst>
          </p:cNvPr>
          <p:cNvSpPr>
            <a:spLocks noGrp="1"/>
          </p:cNvSpPr>
          <p:nvPr>
            <p:ph type="title"/>
          </p:nvPr>
        </p:nvSpPr>
        <p:spPr/>
        <p:txBody>
          <a:bodyPr>
            <a:normAutofit/>
          </a:bodyPr>
          <a:lstStyle/>
          <a:p>
            <a:r>
              <a:rPr lang="en-US" sz="3200" dirty="0"/>
              <a:t>How Can Archivists Stop </a:t>
            </a:r>
            <a:r>
              <a:rPr lang="en-US" sz="3200" dirty="0" err="1"/>
              <a:t>Deepfakes</a:t>
            </a:r>
            <a:r>
              <a:rPr lang="en-US" sz="3200" dirty="0"/>
              <a:t> from Rewriting History?</a:t>
            </a:r>
          </a:p>
        </p:txBody>
      </p:sp>
      <p:sp>
        <p:nvSpPr>
          <p:cNvPr id="3" name="Footer Placeholder 2">
            <a:extLst>
              <a:ext uri="{FF2B5EF4-FFF2-40B4-BE49-F238E27FC236}">
                <a16:creationId xmlns:a16="http://schemas.microsoft.com/office/drawing/2014/main" id="{7A07D5AE-C858-2742-9F5C-CD2C685EC11B}"/>
              </a:ext>
            </a:extLst>
          </p:cNvPr>
          <p:cNvSpPr>
            <a:spLocks noGrp="1"/>
          </p:cNvSpPr>
          <p:nvPr>
            <p:ph type="ftr" idx="11"/>
          </p:nvPr>
        </p:nvSpPr>
        <p:spPr/>
        <p:txBody>
          <a:bodyPr/>
          <a:lstStyle/>
          <a:p>
            <a:r>
              <a:rPr lang="en-US"/>
              <a:t>Jim Ecker | jecke004@odu.edu |     @jimmy_ecker</a:t>
            </a:r>
            <a:endParaRPr lang="en-US" dirty="0"/>
          </a:p>
        </p:txBody>
      </p:sp>
      <p:sp>
        <p:nvSpPr>
          <p:cNvPr id="4" name="Content Placeholder 3">
            <a:extLst>
              <a:ext uri="{FF2B5EF4-FFF2-40B4-BE49-F238E27FC236}">
                <a16:creationId xmlns:a16="http://schemas.microsoft.com/office/drawing/2014/main" id="{E1C69BCA-9ABD-8344-AA7A-3ED2F30F372A}"/>
              </a:ext>
            </a:extLst>
          </p:cNvPr>
          <p:cNvSpPr>
            <a:spLocks noGrp="1"/>
          </p:cNvSpPr>
          <p:nvPr>
            <p:ph sz="quarter" idx="13"/>
          </p:nvPr>
        </p:nvSpPr>
        <p:spPr/>
        <p:txBody>
          <a:bodyPr>
            <a:normAutofit lnSpcReduction="10000"/>
          </a:bodyPr>
          <a:lstStyle/>
          <a:p>
            <a:r>
              <a:rPr lang="en-US" dirty="0"/>
              <a:t>Maintain trusted authority on determining the authenticity of records.</a:t>
            </a:r>
          </a:p>
          <a:p>
            <a:r>
              <a:rPr lang="en-US" dirty="0"/>
              <a:t>Provide clearly evidenced context for how the </a:t>
            </a:r>
            <a:r>
              <a:rPr lang="en-US" dirty="0" err="1"/>
              <a:t>Deepfake</a:t>
            </a:r>
            <a:r>
              <a:rPr lang="en-US" dirty="0"/>
              <a:t> is fake.</a:t>
            </a:r>
          </a:p>
          <a:p>
            <a:r>
              <a:rPr lang="en-US" dirty="0"/>
              <a:t>Verifiable provenance of the metadata describing the </a:t>
            </a:r>
            <a:r>
              <a:rPr lang="en-US" dirty="0" err="1"/>
              <a:t>Deepfakes</a:t>
            </a:r>
            <a:r>
              <a:rPr lang="en-US" dirty="0"/>
              <a:t>.</a:t>
            </a:r>
          </a:p>
          <a:p>
            <a:r>
              <a:rPr lang="en-US" dirty="0"/>
              <a:t>Provide data and resources to recreate the </a:t>
            </a:r>
            <a:r>
              <a:rPr lang="en-US" dirty="0" err="1"/>
              <a:t>Deepfake</a:t>
            </a:r>
            <a:r>
              <a:rPr lang="en-US" dirty="0"/>
              <a:t> to prove method of creation.</a:t>
            </a:r>
          </a:p>
          <a:p>
            <a:pPr lvl="1"/>
            <a:r>
              <a:rPr lang="en-US" dirty="0"/>
              <a:t>Hardware emulation for system it was created on</a:t>
            </a:r>
          </a:p>
          <a:p>
            <a:pPr lvl="1"/>
            <a:r>
              <a:rPr lang="en-US" dirty="0"/>
              <a:t>Trained model</a:t>
            </a:r>
          </a:p>
          <a:p>
            <a:pPr lvl="1"/>
            <a:r>
              <a:rPr lang="en-US" dirty="0"/>
              <a:t>Original dataset and code to train the model</a:t>
            </a:r>
          </a:p>
          <a:p>
            <a:pPr lvl="1"/>
            <a:r>
              <a:rPr lang="en-US" dirty="0"/>
              <a:t>Data used to create the </a:t>
            </a:r>
            <a:r>
              <a:rPr lang="en-US" dirty="0" err="1"/>
              <a:t>Deepfake</a:t>
            </a:r>
            <a:r>
              <a:rPr lang="en-US" dirty="0"/>
              <a:t> from the trained model</a:t>
            </a:r>
          </a:p>
          <a:p>
            <a:pPr lvl="1"/>
            <a:endParaRPr lang="en-US" dirty="0"/>
          </a:p>
          <a:p>
            <a:endParaRPr lang="en-US" dirty="0"/>
          </a:p>
        </p:txBody>
      </p:sp>
    </p:spTree>
    <p:extLst>
      <p:ext uri="{BB962C8B-B14F-4D97-AF65-F5344CB8AC3E}">
        <p14:creationId xmlns:p14="http://schemas.microsoft.com/office/powerpoint/2010/main" val="2930317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CBF55-0437-3B42-AA30-9C8875B2A189}"/>
              </a:ext>
            </a:extLst>
          </p:cNvPr>
          <p:cNvSpPr>
            <a:spLocks noGrp="1"/>
          </p:cNvSpPr>
          <p:nvPr>
            <p:ph type="title"/>
          </p:nvPr>
        </p:nvSpPr>
        <p:spPr/>
        <p:txBody>
          <a:bodyPr/>
          <a:lstStyle/>
          <a:p>
            <a:r>
              <a:rPr lang="en-US" dirty="0"/>
              <a:t>Conclusion</a:t>
            </a:r>
          </a:p>
        </p:txBody>
      </p:sp>
      <p:sp>
        <p:nvSpPr>
          <p:cNvPr id="3" name="Footer Placeholder 2">
            <a:extLst>
              <a:ext uri="{FF2B5EF4-FFF2-40B4-BE49-F238E27FC236}">
                <a16:creationId xmlns:a16="http://schemas.microsoft.com/office/drawing/2014/main" id="{1BCFB4C7-436C-AD4B-9964-A930556875FA}"/>
              </a:ext>
            </a:extLst>
          </p:cNvPr>
          <p:cNvSpPr>
            <a:spLocks noGrp="1"/>
          </p:cNvSpPr>
          <p:nvPr>
            <p:ph type="ftr" idx="11"/>
          </p:nvPr>
        </p:nvSpPr>
        <p:spPr/>
        <p:txBody>
          <a:bodyPr/>
          <a:lstStyle/>
          <a:p>
            <a:r>
              <a:rPr lang="en-US"/>
              <a:t>Jim Ecker | jecke004@odu.edu |     @jimmy_ecker</a:t>
            </a:r>
            <a:endParaRPr lang="en-US" dirty="0"/>
          </a:p>
        </p:txBody>
      </p:sp>
      <p:sp>
        <p:nvSpPr>
          <p:cNvPr id="4" name="Content Placeholder 3">
            <a:extLst>
              <a:ext uri="{FF2B5EF4-FFF2-40B4-BE49-F238E27FC236}">
                <a16:creationId xmlns:a16="http://schemas.microsoft.com/office/drawing/2014/main" id="{739E51A8-5317-B54D-AAC6-ACBB9061FB3F}"/>
              </a:ext>
            </a:extLst>
          </p:cNvPr>
          <p:cNvSpPr>
            <a:spLocks noGrp="1"/>
          </p:cNvSpPr>
          <p:nvPr>
            <p:ph sz="quarter" idx="13"/>
          </p:nvPr>
        </p:nvSpPr>
        <p:spPr/>
        <p:txBody>
          <a:bodyPr/>
          <a:lstStyle/>
          <a:p>
            <a:r>
              <a:rPr lang="en-US" dirty="0"/>
              <a:t>Bias is what drives people to consider accepting fake media.</a:t>
            </a:r>
          </a:p>
          <a:p>
            <a:r>
              <a:rPr lang="en-US" dirty="0"/>
              <a:t>The method of creation is instrumental evidence in verifying the authenticity of media. </a:t>
            </a:r>
          </a:p>
          <a:p>
            <a:r>
              <a:rPr lang="en-US" dirty="0"/>
              <a:t>Authentication by authorities provides trust in the determination.</a:t>
            </a:r>
          </a:p>
          <a:p>
            <a:r>
              <a:rPr lang="en-US" dirty="0"/>
              <a:t>The danger of erroneously accepting or presenting fake media can be mitigated as long as archivists can address these three things when archiving data.</a:t>
            </a:r>
          </a:p>
        </p:txBody>
      </p:sp>
    </p:spTree>
    <p:extLst>
      <p:ext uri="{BB962C8B-B14F-4D97-AF65-F5344CB8AC3E}">
        <p14:creationId xmlns:p14="http://schemas.microsoft.com/office/powerpoint/2010/main" val="329653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FFD82-BD9B-3546-849C-73EC44302282}"/>
              </a:ext>
            </a:extLst>
          </p:cNvPr>
          <p:cNvSpPr>
            <a:spLocks noGrp="1"/>
          </p:cNvSpPr>
          <p:nvPr>
            <p:ph type="title"/>
          </p:nvPr>
        </p:nvSpPr>
        <p:spPr/>
        <p:txBody>
          <a:bodyPr/>
          <a:lstStyle/>
          <a:p>
            <a:r>
              <a:rPr lang="en-US" dirty="0"/>
              <a:t>GAN-based </a:t>
            </a:r>
            <a:r>
              <a:rPr lang="en-US" dirty="0" err="1"/>
              <a:t>Deepfakes</a:t>
            </a:r>
            <a:r>
              <a:rPr lang="en-US" dirty="0"/>
              <a:t> – </a:t>
            </a:r>
            <a:r>
              <a:rPr lang="en-US" dirty="0" err="1"/>
              <a:t>DeepFaceLab</a:t>
            </a:r>
            <a:endParaRPr lang="en-US" dirty="0"/>
          </a:p>
        </p:txBody>
      </p:sp>
      <p:sp>
        <p:nvSpPr>
          <p:cNvPr id="3" name="Footer Placeholder 2">
            <a:extLst>
              <a:ext uri="{FF2B5EF4-FFF2-40B4-BE49-F238E27FC236}">
                <a16:creationId xmlns:a16="http://schemas.microsoft.com/office/drawing/2014/main" id="{5FABB5EB-AB8D-DF48-9081-E4F6CE3923E6}"/>
              </a:ext>
            </a:extLst>
          </p:cNvPr>
          <p:cNvSpPr>
            <a:spLocks noGrp="1"/>
          </p:cNvSpPr>
          <p:nvPr>
            <p:ph type="ftr" idx="11"/>
          </p:nvPr>
        </p:nvSpPr>
        <p:spPr/>
        <p:txBody>
          <a:bodyPr/>
          <a:lstStyle/>
          <a:p>
            <a:r>
              <a:rPr lang="en-US"/>
              <a:t>Jim Ecker | jecke004@odu.edu |     @jimmy_ecker</a:t>
            </a:r>
            <a:endParaRPr lang="en-US" dirty="0"/>
          </a:p>
        </p:txBody>
      </p:sp>
      <p:pic>
        <p:nvPicPr>
          <p:cNvPr id="6" name="Content Placeholder 5" descr="Diagram&#10;&#10;Description automatically generated">
            <a:extLst>
              <a:ext uri="{FF2B5EF4-FFF2-40B4-BE49-F238E27FC236}">
                <a16:creationId xmlns:a16="http://schemas.microsoft.com/office/drawing/2014/main" id="{0DE9CB32-7702-474E-9691-3059E56995E2}"/>
              </a:ext>
            </a:extLst>
          </p:cNvPr>
          <p:cNvPicPr>
            <a:picLocks noGrp="1" noChangeAspect="1"/>
          </p:cNvPicPr>
          <p:nvPr>
            <p:ph sz="quarter" idx="13"/>
          </p:nvPr>
        </p:nvPicPr>
        <p:blipFill>
          <a:blip r:embed="rId2"/>
          <a:stretch>
            <a:fillRect/>
          </a:stretch>
        </p:blipFill>
        <p:spPr>
          <a:xfrm>
            <a:off x="1194508" y="1524144"/>
            <a:ext cx="9802984" cy="4322762"/>
          </a:xfrm>
        </p:spPr>
      </p:pic>
      <p:sp>
        <p:nvSpPr>
          <p:cNvPr id="8" name="Rectangle 7">
            <a:extLst>
              <a:ext uri="{FF2B5EF4-FFF2-40B4-BE49-F238E27FC236}">
                <a16:creationId xmlns:a16="http://schemas.microsoft.com/office/drawing/2014/main" id="{6F9E014C-5E96-8449-9356-DB7425ADEB0D}"/>
              </a:ext>
            </a:extLst>
          </p:cNvPr>
          <p:cNvSpPr/>
          <p:nvPr/>
        </p:nvSpPr>
        <p:spPr>
          <a:xfrm>
            <a:off x="3242906" y="5780068"/>
            <a:ext cx="7754586" cy="307777"/>
          </a:xfrm>
          <a:prstGeom prst="rect">
            <a:avLst/>
          </a:prstGeom>
        </p:spPr>
        <p:txBody>
          <a:bodyPr wrap="square">
            <a:spAutoFit/>
          </a:bodyPr>
          <a:lstStyle/>
          <a:p>
            <a:r>
              <a:rPr lang="en-US" dirty="0" err="1"/>
              <a:t>Zakharov</a:t>
            </a:r>
            <a:r>
              <a:rPr lang="en-US" dirty="0"/>
              <a:t> et al. “Few-Shot Adversarial Learning of Realistic Neural Talking Head Models” – fig. 2</a:t>
            </a:r>
          </a:p>
        </p:txBody>
      </p:sp>
    </p:spTree>
    <p:extLst>
      <p:ext uri="{BB962C8B-B14F-4D97-AF65-F5344CB8AC3E}">
        <p14:creationId xmlns:p14="http://schemas.microsoft.com/office/powerpoint/2010/main" val="783710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BC8D0-7E8D-E84E-B647-A94BA9116CA4}"/>
              </a:ext>
            </a:extLst>
          </p:cNvPr>
          <p:cNvSpPr>
            <a:spLocks noGrp="1"/>
          </p:cNvSpPr>
          <p:nvPr>
            <p:ph type="title"/>
          </p:nvPr>
        </p:nvSpPr>
        <p:spPr/>
        <p:txBody>
          <a:bodyPr/>
          <a:lstStyle/>
          <a:p>
            <a:r>
              <a:rPr lang="en-US" dirty="0" err="1"/>
              <a:t>DeepFaceLab</a:t>
            </a:r>
            <a:r>
              <a:rPr lang="en-US" dirty="0"/>
              <a:t> Creates Realistic Face Swaps</a:t>
            </a:r>
          </a:p>
        </p:txBody>
      </p:sp>
      <p:sp>
        <p:nvSpPr>
          <p:cNvPr id="3" name="Footer Placeholder 2">
            <a:extLst>
              <a:ext uri="{FF2B5EF4-FFF2-40B4-BE49-F238E27FC236}">
                <a16:creationId xmlns:a16="http://schemas.microsoft.com/office/drawing/2014/main" id="{CAF85813-5727-F643-84A6-07994BAE77C4}"/>
              </a:ext>
            </a:extLst>
          </p:cNvPr>
          <p:cNvSpPr>
            <a:spLocks noGrp="1"/>
          </p:cNvSpPr>
          <p:nvPr>
            <p:ph type="ftr" idx="11"/>
          </p:nvPr>
        </p:nvSpPr>
        <p:spPr/>
        <p:txBody>
          <a:bodyPr/>
          <a:lstStyle/>
          <a:p>
            <a:r>
              <a:rPr lang="en-US"/>
              <a:t>Jim Ecker | jecke004@odu.edu |     @jimmy_ecker</a:t>
            </a:r>
            <a:endParaRPr lang="en-US" dirty="0"/>
          </a:p>
        </p:txBody>
      </p:sp>
      <p:pic>
        <p:nvPicPr>
          <p:cNvPr id="8" name="Online Media 7" descr="Примерим Навального в качестве президента">
            <a:hlinkClick r:id="" action="ppaction://media"/>
            <a:extLst>
              <a:ext uri="{FF2B5EF4-FFF2-40B4-BE49-F238E27FC236}">
                <a16:creationId xmlns:a16="http://schemas.microsoft.com/office/drawing/2014/main" id="{144E1E22-5CDA-C44E-9B4E-AE7184D58D7D}"/>
              </a:ext>
            </a:extLst>
          </p:cNvPr>
          <p:cNvPicPr>
            <a:picLocks noGrp="1" noRot="1" noChangeAspect="1"/>
          </p:cNvPicPr>
          <p:nvPr>
            <p:ph sz="quarter" idx="13"/>
            <a:videoFile r:link="rId1"/>
          </p:nvPr>
        </p:nvPicPr>
        <p:blipFill>
          <a:blip r:embed="rId3"/>
          <a:stretch>
            <a:fillRect/>
          </a:stretch>
        </p:blipFill>
        <p:spPr>
          <a:xfrm>
            <a:off x="2253456" y="1450254"/>
            <a:ext cx="7685088" cy="4322762"/>
          </a:xfrm>
          <a:prstGeom prst="rect">
            <a:avLst/>
          </a:prstGeom>
        </p:spPr>
      </p:pic>
      <p:sp>
        <p:nvSpPr>
          <p:cNvPr id="9" name="TextBox 8">
            <a:extLst>
              <a:ext uri="{FF2B5EF4-FFF2-40B4-BE49-F238E27FC236}">
                <a16:creationId xmlns:a16="http://schemas.microsoft.com/office/drawing/2014/main" id="{0255C7B3-594C-5543-A9AF-6CF410B498CE}"/>
              </a:ext>
            </a:extLst>
          </p:cNvPr>
          <p:cNvSpPr txBox="1"/>
          <p:nvPr/>
        </p:nvSpPr>
        <p:spPr>
          <a:xfrm>
            <a:off x="2170546" y="5791010"/>
            <a:ext cx="5061527" cy="307777"/>
          </a:xfrm>
          <a:prstGeom prst="rect">
            <a:avLst/>
          </a:prstGeom>
          <a:noFill/>
        </p:spPr>
        <p:txBody>
          <a:bodyPr wrap="square" rtlCol="0">
            <a:spAutoFit/>
          </a:bodyPr>
          <a:lstStyle/>
          <a:p>
            <a:r>
              <a:rPr lang="en-US" dirty="0">
                <a:hlinkClick r:id="rId4"/>
              </a:rPr>
              <a:t>https://www.youtube.com/watch?v=xr5FHd0AdlQ</a:t>
            </a:r>
            <a:endParaRPr lang="en-US" dirty="0"/>
          </a:p>
        </p:txBody>
      </p:sp>
    </p:spTree>
    <p:extLst>
      <p:ext uri="{BB962C8B-B14F-4D97-AF65-F5344CB8AC3E}">
        <p14:creationId xmlns:p14="http://schemas.microsoft.com/office/powerpoint/2010/main" val="343537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80697-D7A3-D440-BD35-FB94B2E63490}"/>
              </a:ext>
            </a:extLst>
          </p:cNvPr>
          <p:cNvSpPr>
            <a:spLocks noGrp="1"/>
          </p:cNvSpPr>
          <p:nvPr>
            <p:ph type="title"/>
          </p:nvPr>
        </p:nvSpPr>
        <p:spPr/>
        <p:txBody>
          <a:bodyPr/>
          <a:lstStyle/>
          <a:p>
            <a:r>
              <a:rPr lang="en-US" dirty="0"/>
              <a:t>Hitler Diaries</a:t>
            </a:r>
          </a:p>
        </p:txBody>
      </p:sp>
      <p:sp>
        <p:nvSpPr>
          <p:cNvPr id="3" name="Footer Placeholder 2">
            <a:extLst>
              <a:ext uri="{FF2B5EF4-FFF2-40B4-BE49-F238E27FC236}">
                <a16:creationId xmlns:a16="http://schemas.microsoft.com/office/drawing/2014/main" id="{F319DD38-B497-C548-A161-6D06B48E0B15}"/>
              </a:ext>
            </a:extLst>
          </p:cNvPr>
          <p:cNvSpPr>
            <a:spLocks noGrp="1"/>
          </p:cNvSpPr>
          <p:nvPr>
            <p:ph type="ftr" idx="11"/>
          </p:nvPr>
        </p:nvSpPr>
        <p:spPr/>
        <p:txBody>
          <a:bodyPr/>
          <a:lstStyle/>
          <a:p>
            <a:r>
              <a:rPr lang="en-US"/>
              <a:t>Jim Ecker | jecke004@odu.edu |     @jimmy_ecker</a:t>
            </a:r>
            <a:endParaRPr lang="en-US" dirty="0"/>
          </a:p>
        </p:txBody>
      </p:sp>
      <p:sp>
        <p:nvSpPr>
          <p:cNvPr id="4" name="Content Placeholder 3">
            <a:extLst>
              <a:ext uri="{FF2B5EF4-FFF2-40B4-BE49-F238E27FC236}">
                <a16:creationId xmlns:a16="http://schemas.microsoft.com/office/drawing/2014/main" id="{B4A28B17-082E-7C49-9FBD-3E6C754F60A0}"/>
              </a:ext>
            </a:extLst>
          </p:cNvPr>
          <p:cNvSpPr>
            <a:spLocks noGrp="1"/>
          </p:cNvSpPr>
          <p:nvPr>
            <p:ph sz="quarter" idx="13"/>
          </p:nvPr>
        </p:nvSpPr>
        <p:spPr>
          <a:xfrm>
            <a:off x="838200" y="1690688"/>
            <a:ext cx="5758543" cy="4322762"/>
          </a:xfrm>
        </p:spPr>
        <p:txBody>
          <a:bodyPr/>
          <a:lstStyle/>
          <a:p>
            <a:r>
              <a:rPr lang="en-US" sz="2400" dirty="0"/>
              <a:t>April 25, 1983</a:t>
            </a:r>
          </a:p>
          <a:p>
            <a:r>
              <a:rPr lang="en-US" sz="2400" dirty="0"/>
              <a:t>Stern magazine (Germany)</a:t>
            </a:r>
          </a:p>
          <a:p>
            <a:r>
              <a:rPr lang="en-US" sz="2400" dirty="0"/>
              <a:t>Initially authenticated as genuine by Oxford historian Hugh Trevor-Roper and forensics investigators at the German Federal Archives (</a:t>
            </a:r>
            <a:r>
              <a:rPr lang="en-US" sz="2400" dirty="0" err="1"/>
              <a:t>Bundesarchiv</a:t>
            </a:r>
            <a:r>
              <a:rPr lang="en-US" sz="2400" dirty="0"/>
              <a:t>)</a:t>
            </a:r>
          </a:p>
          <a:p>
            <a:r>
              <a:rPr lang="en-US" sz="2400" dirty="0"/>
              <a:t>Further study by the </a:t>
            </a:r>
            <a:r>
              <a:rPr lang="en-US" sz="2400" dirty="0" err="1"/>
              <a:t>Bundesarchiv</a:t>
            </a:r>
            <a:r>
              <a:rPr lang="en-US" sz="2400" dirty="0"/>
              <a:t> showed fluorescent reaction to UV light and polyester bindings which were not contemporaneous to the diaries; purported origins</a:t>
            </a:r>
          </a:p>
          <a:p>
            <a:endParaRPr lang="en-US" dirty="0"/>
          </a:p>
        </p:txBody>
      </p:sp>
      <p:pic>
        <p:nvPicPr>
          <p:cNvPr id="6" name="Picture 5">
            <a:extLst>
              <a:ext uri="{FF2B5EF4-FFF2-40B4-BE49-F238E27FC236}">
                <a16:creationId xmlns:a16="http://schemas.microsoft.com/office/drawing/2014/main" id="{1EADD037-D253-6447-A9F7-F1766A03D6B7}"/>
              </a:ext>
            </a:extLst>
          </p:cNvPr>
          <p:cNvPicPr>
            <a:picLocks noChangeAspect="1"/>
          </p:cNvPicPr>
          <p:nvPr/>
        </p:nvPicPr>
        <p:blipFill>
          <a:blip r:embed="rId2"/>
          <a:stretch>
            <a:fillRect/>
          </a:stretch>
        </p:blipFill>
        <p:spPr>
          <a:xfrm>
            <a:off x="6818084" y="1839913"/>
            <a:ext cx="4938485" cy="3882671"/>
          </a:xfrm>
          <a:prstGeom prst="rect">
            <a:avLst/>
          </a:prstGeom>
        </p:spPr>
      </p:pic>
      <p:sp>
        <p:nvSpPr>
          <p:cNvPr id="7" name="TextBox 6">
            <a:extLst>
              <a:ext uri="{FF2B5EF4-FFF2-40B4-BE49-F238E27FC236}">
                <a16:creationId xmlns:a16="http://schemas.microsoft.com/office/drawing/2014/main" id="{DD4217CF-4671-3842-88DA-A252B5A479E5}"/>
              </a:ext>
            </a:extLst>
          </p:cNvPr>
          <p:cNvSpPr txBox="1"/>
          <p:nvPr/>
        </p:nvSpPr>
        <p:spPr>
          <a:xfrm>
            <a:off x="6818084" y="5703740"/>
            <a:ext cx="4938485" cy="738664"/>
          </a:xfrm>
          <a:prstGeom prst="rect">
            <a:avLst/>
          </a:prstGeom>
          <a:noFill/>
        </p:spPr>
        <p:txBody>
          <a:bodyPr wrap="square" rtlCol="0">
            <a:spAutoFit/>
          </a:bodyPr>
          <a:lstStyle/>
          <a:p>
            <a:r>
              <a:rPr lang="en-US" dirty="0">
                <a:hlinkClick r:id="rId3"/>
              </a:rPr>
              <a:t>https://www.newyorker.com/books/page-turner/diary-of-the-hitler-diary-hoax</a:t>
            </a:r>
            <a:endParaRPr lang="en-US" dirty="0"/>
          </a:p>
          <a:p>
            <a:endParaRPr lang="en-US" dirty="0"/>
          </a:p>
        </p:txBody>
      </p:sp>
    </p:spTree>
    <p:extLst>
      <p:ext uri="{BB962C8B-B14F-4D97-AF65-F5344CB8AC3E}">
        <p14:creationId xmlns:p14="http://schemas.microsoft.com/office/powerpoint/2010/main" val="3116493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40CA2-C297-0043-ACDF-4CD69E6DAB6D}"/>
              </a:ext>
            </a:extLst>
          </p:cNvPr>
          <p:cNvSpPr>
            <a:spLocks noGrp="1"/>
          </p:cNvSpPr>
          <p:nvPr>
            <p:ph type="title"/>
          </p:nvPr>
        </p:nvSpPr>
        <p:spPr/>
        <p:txBody>
          <a:bodyPr/>
          <a:lstStyle/>
          <a:p>
            <a:r>
              <a:rPr lang="en-US" dirty="0"/>
              <a:t>“Hitler Diaries’” Sinister Implications</a:t>
            </a:r>
          </a:p>
        </p:txBody>
      </p:sp>
      <p:sp>
        <p:nvSpPr>
          <p:cNvPr id="3" name="Footer Placeholder 2">
            <a:extLst>
              <a:ext uri="{FF2B5EF4-FFF2-40B4-BE49-F238E27FC236}">
                <a16:creationId xmlns:a16="http://schemas.microsoft.com/office/drawing/2014/main" id="{63430760-D8E4-BB41-83BA-9A9FD1D9E666}"/>
              </a:ext>
            </a:extLst>
          </p:cNvPr>
          <p:cNvSpPr>
            <a:spLocks noGrp="1"/>
          </p:cNvSpPr>
          <p:nvPr>
            <p:ph type="ftr" idx="11"/>
          </p:nvPr>
        </p:nvSpPr>
        <p:spPr/>
        <p:txBody>
          <a:bodyPr/>
          <a:lstStyle/>
          <a:p>
            <a:r>
              <a:rPr lang="en-US"/>
              <a:t>Jim Ecker | jecke004@odu.edu |     @jimmy_ecker</a:t>
            </a:r>
            <a:endParaRPr lang="en-US" dirty="0"/>
          </a:p>
        </p:txBody>
      </p:sp>
      <p:sp>
        <p:nvSpPr>
          <p:cNvPr id="4" name="Content Placeholder 3">
            <a:extLst>
              <a:ext uri="{FF2B5EF4-FFF2-40B4-BE49-F238E27FC236}">
                <a16:creationId xmlns:a16="http://schemas.microsoft.com/office/drawing/2014/main" id="{0916753C-7208-4A46-B556-A2009C64CCF5}"/>
              </a:ext>
            </a:extLst>
          </p:cNvPr>
          <p:cNvSpPr>
            <a:spLocks noGrp="1"/>
          </p:cNvSpPr>
          <p:nvPr>
            <p:ph sz="quarter" idx="13"/>
          </p:nvPr>
        </p:nvSpPr>
        <p:spPr>
          <a:xfrm>
            <a:off x="5105400" y="1724026"/>
            <a:ext cx="6560127" cy="4322762"/>
          </a:xfrm>
        </p:spPr>
        <p:txBody>
          <a:bodyPr/>
          <a:lstStyle/>
          <a:p>
            <a:r>
              <a:rPr lang="en-US" sz="2000" dirty="0"/>
              <a:t>Holocaust Denial</a:t>
            </a:r>
          </a:p>
          <a:p>
            <a:pPr lvl="1"/>
            <a:r>
              <a:rPr lang="en-US" sz="2000" dirty="0"/>
              <a:t>David Irving</a:t>
            </a:r>
          </a:p>
          <a:p>
            <a:pPr lvl="2"/>
            <a:r>
              <a:rPr lang="en-US" dirty="0"/>
              <a:t>Entries in the diaries contained no reference to the holocaust</a:t>
            </a:r>
          </a:p>
          <a:p>
            <a:pPr lvl="2"/>
            <a:r>
              <a:rPr lang="en-US" dirty="0"/>
              <a:t>Used by holocaust denier David Irving to support his thesis (from his book Hitler’s War) that Hitler was unaware that the holocaust was happening</a:t>
            </a:r>
          </a:p>
          <a:p>
            <a:pPr lvl="2"/>
            <a:r>
              <a:rPr lang="en-US" dirty="0"/>
              <a:t>Eventually his views on the holocaust would grow to outright denial</a:t>
            </a:r>
          </a:p>
          <a:p>
            <a:pPr lvl="1"/>
            <a:r>
              <a:rPr lang="en-US" sz="2000" dirty="0"/>
              <a:t>Irving initially questioned the authenticity of the Hitler Diaries until it became apparent that they supported his Hitler’s War thesis</a:t>
            </a:r>
          </a:p>
          <a:p>
            <a:pPr lvl="1"/>
            <a:endParaRPr lang="en-US" dirty="0"/>
          </a:p>
        </p:txBody>
      </p:sp>
      <p:pic>
        <p:nvPicPr>
          <p:cNvPr id="6" name="Picture 5">
            <a:extLst>
              <a:ext uri="{FF2B5EF4-FFF2-40B4-BE49-F238E27FC236}">
                <a16:creationId xmlns:a16="http://schemas.microsoft.com/office/drawing/2014/main" id="{AC3DD216-1F16-6745-8337-E62891D58C3A}"/>
              </a:ext>
            </a:extLst>
          </p:cNvPr>
          <p:cNvPicPr>
            <a:picLocks noChangeAspect="1"/>
          </p:cNvPicPr>
          <p:nvPr/>
        </p:nvPicPr>
        <p:blipFill>
          <a:blip r:embed="rId2"/>
          <a:stretch>
            <a:fillRect/>
          </a:stretch>
        </p:blipFill>
        <p:spPr>
          <a:xfrm>
            <a:off x="838200" y="1809896"/>
            <a:ext cx="3441700" cy="1943100"/>
          </a:xfrm>
          <a:prstGeom prst="rect">
            <a:avLst/>
          </a:prstGeom>
        </p:spPr>
      </p:pic>
      <p:sp>
        <p:nvSpPr>
          <p:cNvPr id="7" name="Rectangle 6">
            <a:extLst>
              <a:ext uri="{FF2B5EF4-FFF2-40B4-BE49-F238E27FC236}">
                <a16:creationId xmlns:a16="http://schemas.microsoft.com/office/drawing/2014/main" id="{F8295EBD-7B8E-9D46-B2E1-D5F8AB43C058}"/>
              </a:ext>
            </a:extLst>
          </p:cNvPr>
          <p:cNvSpPr/>
          <p:nvPr/>
        </p:nvSpPr>
        <p:spPr>
          <a:xfrm>
            <a:off x="838200" y="3872204"/>
            <a:ext cx="3441700" cy="1384995"/>
          </a:xfrm>
          <a:prstGeom prst="rect">
            <a:avLst/>
          </a:prstGeom>
        </p:spPr>
        <p:txBody>
          <a:bodyPr wrap="square">
            <a:spAutoFit/>
          </a:bodyPr>
          <a:lstStyle/>
          <a:p>
            <a:r>
              <a:rPr lang="en-US" dirty="0">
                <a:hlinkClick r:id="rId3"/>
              </a:rPr>
              <a:t>https://www.splcenter.org/sites/default/files/styles/splc_medium_rectangle/public/extremist_profile_images/SPLC-Extremist-Files-David-Irving-1280x720.jpg?itok=UxBejMfN&amp;timestamp=1438134693</a:t>
            </a:r>
            <a:r>
              <a:rPr lang="en-US" dirty="0"/>
              <a:t> </a:t>
            </a:r>
          </a:p>
        </p:txBody>
      </p:sp>
    </p:spTree>
    <p:extLst>
      <p:ext uri="{BB962C8B-B14F-4D97-AF65-F5344CB8AC3E}">
        <p14:creationId xmlns:p14="http://schemas.microsoft.com/office/powerpoint/2010/main" val="2791184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3F3D2-FE49-F447-B27B-7BD4949186C9}"/>
              </a:ext>
            </a:extLst>
          </p:cNvPr>
          <p:cNvSpPr>
            <a:spLocks noGrp="1"/>
          </p:cNvSpPr>
          <p:nvPr>
            <p:ph type="title"/>
          </p:nvPr>
        </p:nvSpPr>
        <p:spPr/>
        <p:txBody>
          <a:bodyPr>
            <a:normAutofit/>
          </a:bodyPr>
          <a:lstStyle/>
          <a:p>
            <a:r>
              <a:rPr lang="en-US" sz="4000" dirty="0"/>
              <a:t>Archives Have Always Had a Problem With Fakes - The Shroud of Turin</a:t>
            </a:r>
          </a:p>
        </p:txBody>
      </p:sp>
      <p:sp>
        <p:nvSpPr>
          <p:cNvPr id="3" name="Footer Placeholder 2">
            <a:extLst>
              <a:ext uri="{FF2B5EF4-FFF2-40B4-BE49-F238E27FC236}">
                <a16:creationId xmlns:a16="http://schemas.microsoft.com/office/drawing/2014/main" id="{7C92CB8B-A524-D242-AD60-BD4054FF8D1D}"/>
              </a:ext>
            </a:extLst>
          </p:cNvPr>
          <p:cNvSpPr>
            <a:spLocks noGrp="1"/>
          </p:cNvSpPr>
          <p:nvPr>
            <p:ph type="ftr" idx="11"/>
          </p:nvPr>
        </p:nvSpPr>
        <p:spPr/>
        <p:txBody>
          <a:bodyPr/>
          <a:lstStyle/>
          <a:p>
            <a:r>
              <a:rPr lang="en-US"/>
              <a:t>Jim Ecker | jecke004@odu.edu |     @jimmy_ecker</a:t>
            </a:r>
            <a:endParaRPr lang="en-US" dirty="0"/>
          </a:p>
        </p:txBody>
      </p:sp>
      <p:sp>
        <p:nvSpPr>
          <p:cNvPr id="4" name="Content Placeholder 3">
            <a:extLst>
              <a:ext uri="{FF2B5EF4-FFF2-40B4-BE49-F238E27FC236}">
                <a16:creationId xmlns:a16="http://schemas.microsoft.com/office/drawing/2014/main" id="{D72363DC-5782-3643-8C08-4E0CDC998A96}"/>
              </a:ext>
            </a:extLst>
          </p:cNvPr>
          <p:cNvSpPr>
            <a:spLocks noGrp="1"/>
          </p:cNvSpPr>
          <p:nvPr>
            <p:ph sz="quarter" idx="13"/>
          </p:nvPr>
        </p:nvSpPr>
        <p:spPr>
          <a:xfrm>
            <a:off x="838199" y="1806266"/>
            <a:ext cx="6030952" cy="4322762"/>
          </a:xfrm>
        </p:spPr>
        <p:txBody>
          <a:bodyPr>
            <a:normAutofit/>
          </a:bodyPr>
          <a:lstStyle/>
          <a:p>
            <a:r>
              <a:rPr lang="en-US" sz="1600" dirty="0"/>
              <a:t>Unknown creation date or method</a:t>
            </a:r>
          </a:p>
          <a:p>
            <a:r>
              <a:rPr lang="en-US" sz="1600" dirty="0"/>
              <a:t>First historical record</a:t>
            </a:r>
          </a:p>
          <a:p>
            <a:pPr lvl="1"/>
            <a:r>
              <a:rPr lang="en-US" sz="1600" dirty="0"/>
              <a:t>1390 memorandum to Pope Clement VII from Bishop Pierre </a:t>
            </a:r>
            <a:r>
              <a:rPr lang="en-US" sz="1600" dirty="0" err="1"/>
              <a:t>d'Arcis</a:t>
            </a:r>
            <a:r>
              <a:rPr lang="en-US" sz="1600" dirty="0"/>
              <a:t> declaring that the Shroud’s artist confessed to it being a forgery</a:t>
            </a:r>
          </a:p>
          <a:p>
            <a:r>
              <a:rPr lang="en-US" sz="1600" dirty="0"/>
              <a:t>The Shroud passed hands in various caretaker houses until being held at Turin Cathedral starting in 1578</a:t>
            </a:r>
          </a:p>
          <a:p>
            <a:r>
              <a:rPr lang="en-US" sz="1600" dirty="0"/>
              <a:t>The Vatican has never passed official judgement on the Shroud’s authenticity</a:t>
            </a:r>
          </a:p>
          <a:p>
            <a:pPr lvl="1"/>
            <a:r>
              <a:rPr lang="en-US" sz="1600" dirty="0"/>
              <a:t>“In the Church's view, whether the cloth is authentic or not has no bearing whatsoever on the validity of what Jesus taught or on the saving power of his death and resurrection.” </a:t>
            </a:r>
            <a:r>
              <a:rPr lang="en-US" sz="1600" i="1" dirty="0"/>
              <a:t>OSV's encyclopedia of Catholic history</a:t>
            </a:r>
            <a:endParaRPr lang="en-US" sz="1600" dirty="0"/>
          </a:p>
        </p:txBody>
      </p:sp>
      <p:pic>
        <p:nvPicPr>
          <p:cNvPr id="10" name="Picture 9">
            <a:extLst>
              <a:ext uri="{FF2B5EF4-FFF2-40B4-BE49-F238E27FC236}">
                <a16:creationId xmlns:a16="http://schemas.microsoft.com/office/drawing/2014/main" id="{986B849F-18D7-6E44-962B-5B59362AFB64}"/>
              </a:ext>
            </a:extLst>
          </p:cNvPr>
          <p:cNvPicPr>
            <a:picLocks noChangeAspect="1"/>
          </p:cNvPicPr>
          <p:nvPr/>
        </p:nvPicPr>
        <p:blipFill>
          <a:blip r:embed="rId2"/>
          <a:stretch>
            <a:fillRect/>
          </a:stretch>
        </p:blipFill>
        <p:spPr>
          <a:xfrm>
            <a:off x="7022376" y="1583280"/>
            <a:ext cx="4331424" cy="4322762"/>
          </a:xfrm>
          <a:prstGeom prst="rect">
            <a:avLst/>
          </a:prstGeom>
        </p:spPr>
      </p:pic>
    </p:spTree>
    <p:extLst>
      <p:ext uri="{BB962C8B-B14F-4D97-AF65-F5344CB8AC3E}">
        <p14:creationId xmlns:p14="http://schemas.microsoft.com/office/powerpoint/2010/main" val="2296356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F926D-AEDA-CE47-8618-F08952D2EFAA}"/>
              </a:ext>
            </a:extLst>
          </p:cNvPr>
          <p:cNvSpPr>
            <a:spLocks noGrp="1"/>
          </p:cNvSpPr>
          <p:nvPr>
            <p:ph type="title"/>
          </p:nvPr>
        </p:nvSpPr>
        <p:spPr/>
        <p:txBody>
          <a:bodyPr/>
          <a:lstStyle/>
          <a:p>
            <a:r>
              <a:rPr lang="en-US" dirty="0"/>
              <a:t>Sindonology</a:t>
            </a:r>
          </a:p>
        </p:txBody>
      </p:sp>
      <p:sp>
        <p:nvSpPr>
          <p:cNvPr id="3" name="Footer Placeholder 2">
            <a:extLst>
              <a:ext uri="{FF2B5EF4-FFF2-40B4-BE49-F238E27FC236}">
                <a16:creationId xmlns:a16="http://schemas.microsoft.com/office/drawing/2014/main" id="{80DA28D0-95C6-2B4F-B073-B5FD9B2E282A}"/>
              </a:ext>
            </a:extLst>
          </p:cNvPr>
          <p:cNvSpPr>
            <a:spLocks noGrp="1"/>
          </p:cNvSpPr>
          <p:nvPr>
            <p:ph type="ftr" idx="11"/>
          </p:nvPr>
        </p:nvSpPr>
        <p:spPr/>
        <p:txBody>
          <a:bodyPr/>
          <a:lstStyle/>
          <a:p>
            <a:r>
              <a:rPr lang="en-US"/>
              <a:t>Jim Ecker | jecke004@odu.edu |     @jimmy_ecker</a:t>
            </a:r>
            <a:endParaRPr lang="en-US" dirty="0"/>
          </a:p>
        </p:txBody>
      </p:sp>
      <p:sp>
        <p:nvSpPr>
          <p:cNvPr id="4" name="Content Placeholder 3">
            <a:extLst>
              <a:ext uri="{FF2B5EF4-FFF2-40B4-BE49-F238E27FC236}">
                <a16:creationId xmlns:a16="http://schemas.microsoft.com/office/drawing/2014/main" id="{0EF284C2-1EEC-D248-B537-FB1ED864A740}"/>
              </a:ext>
            </a:extLst>
          </p:cNvPr>
          <p:cNvSpPr>
            <a:spLocks noGrp="1"/>
          </p:cNvSpPr>
          <p:nvPr>
            <p:ph sz="quarter" idx="13"/>
          </p:nvPr>
        </p:nvSpPr>
        <p:spPr>
          <a:xfrm>
            <a:off x="6947211" y="1623102"/>
            <a:ext cx="4406589" cy="4322762"/>
          </a:xfrm>
        </p:spPr>
        <p:txBody>
          <a:bodyPr>
            <a:normAutofit fontScale="70000" lnSpcReduction="20000"/>
          </a:bodyPr>
          <a:lstStyle/>
          <a:p>
            <a:r>
              <a:rPr lang="en-US" dirty="0"/>
              <a:t>Turin Commission</a:t>
            </a:r>
          </a:p>
          <a:p>
            <a:pPr lvl="1"/>
            <a:r>
              <a:rPr lang="en-US" dirty="0"/>
              <a:t>1969</a:t>
            </a:r>
          </a:p>
          <a:p>
            <a:pPr lvl="1"/>
            <a:r>
              <a:rPr lang="en-US" dirty="0"/>
              <a:t>11 members (5 Scientists)</a:t>
            </a:r>
          </a:p>
          <a:p>
            <a:r>
              <a:rPr lang="en-US" dirty="0"/>
              <a:t>Radiocarbon dating</a:t>
            </a:r>
          </a:p>
          <a:p>
            <a:pPr lvl="1"/>
            <a:r>
              <a:rPr lang="en-US" dirty="0"/>
              <a:t>1260-1390</a:t>
            </a:r>
          </a:p>
          <a:p>
            <a:pPr lvl="1"/>
            <a:r>
              <a:rPr lang="en-US" dirty="0"/>
              <a:t>Refuted by medieval repair, biocontamination, and CO hypotheses</a:t>
            </a:r>
          </a:p>
          <a:p>
            <a:r>
              <a:rPr lang="en-US" dirty="0"/>
              <a:t>The authenticity of the Shroud is hotly debated</a:t>
            </a:r>
          </a:p>
          <a:p>
            <a:pPr lvl="1"/>
            <a:r>
              <a:rPr lang="en-US" dirty="0"/>
              <a:t>Bias – religious belief</a:t>
            </a:r>
          </a:p>
          <a:p>
            <a:pPr lvl="1"/>
            <a:r>
              <a:rPr lang="en-US" dirty="0"/>
              <a:t>Method of creation</a:t>
            </a:r>
          </a:p>
          <a:p>
            <a:pPr lvl="2"/>
            <a:r>
              <a:rPr lang="en-US" dirty="0"/>
              <a:t>No known process to create the Shroud is known for the time it was created</a:t>
            </a:r>
          </a:p>
          <a:p>
            <a:pPr lvl="1"/>
            <a:r>
              <a:rPr lang="en-US" dirty="0"/>
              <a:t>Authentication (or lack thereof) by authorities </a:t>
            </a:r>
          </a:p>
        </p:txBody>
      </p:sp>
      <p:pic>
        <p:nvPicPr>
          <p:cNvPr id="6" name="Picture 5">
            <a:extLst>
              <a:ext uri="{FF2B5EF4-FFF2-40B4-BE49-F238E27FC236}">
                <a16:creationId xmlns:a16="http://schemas.microsoft.com/office/drawing/2014/main" id="{FFDF5505-7AEC-9D4E-8EF1-F7ECFB514C48}"/>
              </a:ext>
            </a:extLst>
          </p:cNvPr>
          <p:cNvPicPr>
            <a:picLocks noChangeAspect="1"/>
          </p:cNvPicPr>
          <p:nvPr/>
        </p:nvPicPr>
        <p:blipFill>
          <a:blip r:embed="rId2"/>
          <a:stretch>
            <a:fillRect/>
          </a:stretch>
        </p:blipFill>
        <p:spPr>
          <a:xfrm>
            <a:off x="838200" y="1623102"/>
            <a:ext cx="5967141" cy="3934584"/>
          </a:xfrm>
          <a:prstGeom prst="rect">
            <a:avLst/>
          </a:prstGeom>
        </p:spPr>
      </p:pic>
      <p:sp>
        <p:nvSpPr>
          <p:cNvPr id="7" name="TextBox 6">
            <a:extLst>
              <a:ext uri="{FF2B5EF4-FFF2-40B4-BE49-F238E27FC236}">
                <a16:creationId xmlns:a16="http://schemas.microsoft.com/office/drawing/2014/main" id="{363E7BF7-B7A2-0743-84EB-F2628F9FFB58}"/>
              </a:ext>
            </a:extLst>
          </p:cNvPr>
          <p:cNvSpPr txBox="1"/>
          <p:nvPr/>
        </p:nvSpPr>
        <p:spPr>
          <a:xfrm>
            <a:off x="838199" y="5579605"/>
            <a:ext cx="5967141" cy="522515"/>
          </a:xfrm>
          <a:prstGeom prst="rect">
            <a:avLst/>
          </a:prstGeom>
          <a:noFill/>
        </p:spPr>
        <p:txBody>
          <a:bodyPr wrap="square" rtlCol="0">
            <a:spAutoFit/>
          </a:bodyPr>
          <a:lstStyle/>
          <a:p>
            <a:r>
              <a:rPr lang="en-US" dirty="0">
                <a:hlinkClick r:id="rId3"/>
              </a:rPr>
              <a:t>https://www.vaticannews.va/en/church/news/2019-12/turin-shroud-public-display-2020-taize.html</a:t>
            </a:r>
            <a:endParaRPr lang="en-US" dirty="0"/>
          </a:p>
        </p:txBody>
      </p:sp>
    </p:spTree>
    <p:extLst>
      <p:ext uri="{BB962C8B-B14F-4D97-AF65-F5344CB8AC3E}">
        <p14:creationId xmlns:p14="http://schemas.microsoft.com/office/powerpoint/2010/main" val="1649607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9C62B-8843-C047-99D2-FC43A44A17F3}"/>
              </a:ext>
            </a:extLst>
          </p:cNvPr>
          <p:cNvSpPr>
            <a:spLocks noGrp="1"/>
          </p:cNvSpPr>
          <p:nvPr>
            <p:ph type="title"/>
          </p:nvPr>
        </p:nvSpPr>
        <p:spPr/>
        <p:txBody>
          <a:bodyPr>
            <a:normAutofit/>
          </a:bodyPr>
          <a:lstStyle/>
          <a:p>
            <a:r>
              <a:rPr lang="en-US" sz="4000" dirty="0"/>
              <a:t>Explicit Attacks on Archives</a:t>
            </a:r>
          </a:p>
        </p:txBody>
      </p:sp>
      <p:sp>
        <p:nvSpPr>
          <p:cNvPr id="3" name="Footer Placeholder 2">
            <a:extLst>
              <a:ext uri="{FF2B5EF4-FFF2-40B4-BE49-F238E27FC236}">
                <a16:creationId xmlns:a16="http://schemas.microsoft.com/office/drawing/2014/main" id="{70E26C6D-3A44-D94B-916C-76A5D3327AF7}"/>
              </a:ext>
            </a:extLst>
          </p:cNvPr>
          <p:cNvSpPr>
            <a:spLocks noGrp="1"/>
          </p:cNvSpPr>
          <p:nvPr>
            <p:ph type="ftr" idx="11"/>
          </p:nvPr>
        </p:nvSpPr>
        <p:spPr/>
        <p:txBody>
          <a:bodyPr/>
          <a:lstStyle/>
          <a:p>
            <a:r>
              <a:rPr lang="en-US"/>
              <a:t>Jim Ecker | jecke004@odu.edu |     @jimmy_ecker</a:t>
            </a:r>
            <a:endParaRPr lang="en-US" dirty="0"/>
          </a:p>
        </p:txBody>
      </p:sp>
      <p:sp>
        <p:nvSpPr>
          <p:cNvPr id="4" name="Content Placeholder 3">
            <a:extLst>
              <a:ext uri="{FF2B5EF4-FFF2-40B4-BE49-F238E27FC236}">
                <a16:creationId xmlns:a16="http://schemas.microsoft.com/office/drawing/2014/main" id="{6D0D8DFF-30B0-A94C-A3B4-F305647574CD}"/>
              </a:ext>
            </a:extLst>
          </p:cNvPr>
          <p:cNvSpPr>
            <a:spLocks noGrp="1"/>
          </p:cNvSpPr>
          <p:nvPr>
            <p:ph sz="quarter" idx="13"/>
          </p:nvPr>
        </p:nvSpPr>
        <p:spPr>
          <a:xfrm>
            <a:off x="838200" y="1581150"/>
            <a:ext cx="7162800" cy="4322762"/>
          </a:xfrm>
        </p:spPr>
        <p:txBody>
          <a:bodyPr>
            <a:normAutofit fontScale="70000" lnSpcReduction="20000"/>
          </a:bodyPr>
          <a:lstStyle/>
          <a:p>
            <a:r>
              <a:rPr lang="en-US" dirty="0"/>
              <a:t>Tate Gallery</a:t>
            </a:r>
          </a:p>
          <a:p>
            <a:pPr lvl="1"/>
            <a:r>
              <a:rPr lang="en-US" dirty="0"/>
              <a:t>September 1995</a:t>
            </a:r>
          </a:p>
          <a:p>
            <a:pPr lvl="1"/>
            <a:r>
              <a:rPr lang="en-US" dirty="0"/>
              <a:t>Collusion between art forger John Myatt and ”broker” John </a:t>
            </a:r>
            <a:r>
              <a:rPr lang="en-US" dirty="0" err="1"/>
              <a:t>Drewe</a:t>
            </a:r>
            <a:r>
              <a:rPr lang="en-US" dirty="0"/>
              <a:t>.</a:t>
            </a:r>
          </a:p>
          <a:p>
            <a:pPr lvl="1"/>
            <a:r>
              <a:rPr lang="en-US" dirty="0" err="1"/>
              <a:t>Drewe</a:t>
            </a:r>
            <a:r>
              <a:rPr lang="en-US" dirty="0"/>
              <a:t> gained access to several art archives, including the Tate Gallery and forged provenance for multiple fakes.</a:t>
            </a:r>
          </a:p>
          <a:p>
            <a:pPr lvl="1"/>
            <a:r>
              <a:rPr lang="en-US" dirty="0"/>
              <a:t>Methods included editing documents in archives to add faked paintings to past art shows and receipts of sale.</a:t>
            </a:r>
          </a:p>
          <a:p>
            <a:r>
              <a:rPr lang="en-US" dirty="0">
                <a:solidFill>
                  <a:srgbClr val="FF0000"/>
                </a:solidFill>
              </a:rPr>
              <a:t>The attacker was a trusted insider.</a:t>
            </a:r>
          </a:p>
          <a:p>
            <a:r>
              <a:rPr lang="en-US" dirty="0">
                <a:solidFill>
                  <a:schemeClr val="tx1"/>
                </a:solidFill>
              </a:rPr>
              <a:t>Forgeries were successful because they exploited all three characteristics of forgery acceptance</a:t>
            </a:r>
          </a:p>
          <a:p>
            <a:pPr lvl="1"/>
            <a:r>
              <a:rPr lang="en-US" dirty="0">
                <a:solidFill>
                  <a:schemeClr val="tx1"/>
                </a:solidFill>
              </a:rPr>
              <a:t>Bias – Modern art was at the height of commoditization and media exposure.</a:t>
            </a:r>
          </a:p>
          <a:p>
            <a:pPr lvl="1"/>
            <a:r>
              <a:rPr lang="en-US" dirty="0">
                <a:solidFill>
                  <a:schemeClr val="tx1"/>
                </a:solidFill>
              </a:rPr>
              <a:t>Method of creation – Myatt put effort into emulating the materials and methods of the original artists.</a:t>
            </a:r>
          </a:p>
          <a:p>
            <a:pPr lvl="1"/>
            <a:r>
              <a:rPr lang="en-US" dirty="0">
                <a:solidFill>
                  <a:schemeClr val="tx1"/>
                </a:solidFill>
              </a:rPr>
              <a:t>Authentication by authorities – </a:t>
            </a:r>
            <a:r>
              <a:rPr lang="en-US" dirty="0" err="1">
                <a:solidFill>
                  <a:schemeClr val="tx1"/>
                </a:solidFill>
              </a:rPr>
              <a:t>Drewe</a:t>
            </a:r>
            <a:r>
              <a:rPr lang="en-US" dirty="0">
                <a:solidFill>
                  <a:schemeClr val="tx1"/>
                </a:solidFill>
              </a:rPr>
              <a:t> entered forged documents into the archives to provide support for the forged art.</a:t>
            </a:r>
          </a:p>
          <a:p>
            <a:pPr lvl="1"/>
            <a:endParaRPr lang="en-US" dirty="0"/>
          </a:p>
        </p:txBody>
      </p:sp>
      <p:pic>
        <p:nvPicPr>
          <p:cNvPr id="8" name="Picture 7">
            <a:extLst>
              <a:ext uri="{FF2B5EF4-FFF2-40B4-BE49-F238E27FC236}">
                <a16:creationId xmlns:a16="http://schemas.microsoft.com/office/drawing/2014/main" id="{2AF408DA-6821-454F-840F-5EEA1F6C31F7}"/>
              </a:ext>
            </a:extLst>
          </p:cNvPr>
          <p:cNvPicPr>
            <a:picLocks noChangeAspect="1"/>
          </p:cNvPicPr>
          <p:nvPr/>
        </p:nvPicPr>
        <p:blipFill>
          <a:blip r:embed="rId2"/>
          <a:stretch>
            <a:fillRect/>
          </a:stretch>
        </p:blipFill>
        <p:spPr>
          <a:xfrm>
            <a:off x="8153400" y="1597680"/>
            <a:ext cx="3048000" cy="3695700"/>
          </a:xfrm>
          <a:prstGeom prst="rect">
            <a:avLst/>
          </a:prstGeom>
        </p:spPr>
      </p:pic>
      <p:sp>
        <p:nvSpPr>
          <p:cNvPr id="9" name="Rectangle 8">
            <a:extLst>
              <a:ext uri="{FF2B5EF4-FFF2-40B4-BE49-F238E27FC236}">
                <a16:creationId xmlns:a16="http://schemas.microsoft.com/office/drawing/2014/main" id="{451A1C2C-03A0-2F49-8B7F-3138E1BA47A8}"/>
              </a:ext>
            </a:extLst>
          </p:cNvPr>
          <p:cNvSpPr/>
          <p:nvPr/>
        </p:nvSpPr>
        <p:spPr>
          <a:xfrm>
            <a:off x="8153400" y="5376486"/>
            <a:ext cx="3048000" cy="738664"/>
          </a:xfrm>
          <a:prstGeom prst="rect">
            <a:avLst/>
          </a:prstGeom>
        </p:spPr>
        <p:txBody>
          <a:bodyPr wrap="square">
            <a:spAutoFit/>
          </a:bodyPr>
          <a:lstStyle/>
          <a:p>
            <a:r>
              <a:rPr lang="en-US" dirty="0">
                <a:hlinkClick r:id="rId3"/>
              </a:rPr>
              <a:t>https://archive.nytimes.com/www.nytimes.com/library/magazine/home/19990718mag-art-forger.html</a:t>
            </a:r>
            <a:endParaRPr lang="en-US" dirty="0"/>
          </a:p>
        </p:txBody>
      </p:sp>
    </p:spTree>
    <p:extLst>
      <p:ext uri="{BB962C8B-B14F-4D97-AF65-F5344CB8AC3E}">
        <p14:creationId xmlns:p14="http://schemas.microsoft.com/office/powerpoint/2010/main" val="3424654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D9130-34C6-D94F-8753-FC4B0F36D517}"/>
              </a:ext>
            </a:extLst>
          </p:cNvPr>
          <p:cNvSpPr>
            <a:spLocks noGrp="1"/>
          </p:cNvSpPr>
          <p:nvPr>
            <p:ph type="title"/>
          </p:nvPr>
        </p:nvSpPr>
        <p:spPr/>
        <p:txBody>
          <a:bodyPr/>
          <a:lstStyle/>
          <a:p>
            <a:r>
              <a:rPr lang="en-US" dirty="0"/>
              <a:t>The Hardest Part is Getting In</a:t>
            </a:r>
          </a:p>
        </p:txBody>
      </p:sp>
      <p:sp>
        <p:nvSpPr>
          <p:cNvPr id="3" name="Footer Placeholder 2">
            <a:extLst>
              <a:ext uri="{FF2B5EF4-FFF2-40B4-BE49-F238E27FC236}">
                <a16:creationId xmlns:a16="http://schemas.microsoft.com/office/drawing/2014/main" id="{7C6BFBA9-7D2C-B74E-872B-156CEB736656}"/>
              </a:ext>
            </a:extLst>
          </p:cNvPr>
          <p:cNvSpPr>
            <a:spLocks noGrp="1"/>
          </p:cNvSpPr>
          <p:nvPr>
            <p:ph type="ftr" idx="11"/>
          </p:nvPr>
        </p:nvSpPr>
        <p:spPr/>
        <p:txBody>
          <a:bodyPr/>
          <a:lstStyle/>
          <a:p>
            <a:r>
              <a:rPr lang="en-US" dirty="0"/>
              <a:t>Jim Ecker | jecke004@odu.edu |     @</a:t>
            </a:r>
            <a:r>
              <a:rPr lang="en-US" dirty="0" err="1"/>
              <a:t>jimmy_ecker</a:t>
            </a:r>
            <a:endParaRPr lang="en-US" dirty="0"/>
          </a:p>
        </p:txBody>
      </p:sp>
      <p:sp>
        <p:nvSpPr>
          <p:cNvPr id="4" name="Content Placeholder 3">
            <a:extLst>
              <a:ext uri="{FF2B5EF4-FFF2-40B4-BE49-F238E27FC236}">
                <a16:creationId xmlns:a16="http://schemas.microsoft.com/office/drawing/2014/main" id="{13906DC3-2479-364D-B2D1-53A221A10B18}"/>
              </a:ext>
            </a:extLst>
          </p:cNvPr>
          <p:cNvSpPr>
            <a:spLocks noGrp="1"/>
          </p:cNvSpPr>
          <p:nvPr>
            <p:ph sz="quarter" idx="13"/>
          </p:nvPr>
        </p:nvSpPr>
        <p:spPr>
          <a:xfrm>
            <a:off x="6810703" y="1441260"/>
            <a:ext cx="4543097" cy="4322762"/>
          </a:xfrm>
        </p:spPr>
        <p:txBody>
          <a:bodyPr>
            <a:normAutofit fontScale="92500" lnSpcReduction="20000"/>
          </a:bodyPr>
          <a:lstStyle/>
          <a:p>
            <a:r>
              <a:rPr lang="en-US" dirty="0"/>
              <a:t>The authenticating authority is the weakest part of the </a:t>
            </a:r>
            <a:r>
              <a:rPr lang="en-US" dirty="0" err="1"/>
              <a:t>killchain</a:t>
            </a:r>
            <a:r>
              <a:rPr lang="en-US" dirty="0"/>
              <a:t>.</a:t>
            </a:r>
          </a:p>
          <a:p>
            <a:r>
              <a:rPr lang="en-US" dirty="0" err="1"/>
              <a:t>Deepfakes</a:t>
            </a:r>
            <a:r>
              <a:rPr lang="en-US" dirty="0"/>
              <a:t>, even when archived in context of being fake are still a record.</a:t>
            </a:r>
          </a:p>
          <a:p>
            <a:r>
              <a:rPr lang="en-US" dirty="0"/>
              <a:t>Metadata becomes the new target.</a:t>
            </a:r>
          </a:p>
          <a:p>
            <a:r>
              <a:rPr lang="en-US" dirty="0"/>
              <a:t>There’s no evidence that metadata can be easily corrupted by external actors, but trusted ones are </a:t>
            </a:r>
            <a:r>
              <a:rPr lang="en-US" dirty="0" err="1"/>
              <a:t>fallable</a:t>
            </a:r>
            <a:r>
              <a:rPr lang="en-US" dirty="0"/>
              <a:t> and squishy.</a:t>
            </a:r>
          </a:p>
          <a:p>
            <a:endParaRPr lang="en-US" dirty="0"/>
          </a:p>
        </p:txBody>
      </p:sp>
      <p:pic>
        <p:nvPicPr>
          <p:cNvPr id="6" name="Picture 5">
            <a:extLst>
              <a:ext uri="{FF2B5EF4-FFF2-40B4-BE49-F238E27FC236}">
                <a16:creationId xmlns:a16="http://schemas.microsoft.com/office/drawing/2014/main" id="{58AAEE3D-CAC6-DA4D-81D7-EDFF7091B91F}"/>
              </a:ext>
            </a:extLst>
          </p:cNvPr>
          <p:cNvPicPr>
            <a:picLocks noChangeAspect="1"/>
          </p:cNvPicPr>
          <p:nvPr/>
        </p:nvPicPr>
        <p:blipFill>
          <a:blip r:embed="rId2"/>
          <a:stretch>
            <a:fillRect/>
          </a:stretch>
        </p:blipFill>
        <p:spPr>
          <a:xfrm>
            <a:off x="3593351" y="1400683"/>
            <a:ext cx="2538080" cy="1700775"/>
          </a:xfrm>
          <a:prstGeom prst="rect">
            <a:avLst/>
          </a:prstGeom>
        </p:spPr>
      </p:pic>
      <p:pic>
        <p:nvPicPr>
          <p:cNvPr id="8" name="Picture 7">
            <a:extLst>
              <a:ext uri="{FF2B5EF4-FFF2-40B4-BE49-F238E27FC236}">
                <a16:creationId xmlns:a16="http://schemas.microsoft.com/office/drawing/2014/main" id="{4F872E67-9746-EF47-9E00-DAEFE54786D5}"/>
              </a:ext>
            </a:extLst>
          </p:cNvPr>
          <p:cNvPicPr>
            <a:picLocks noChangeAspect="1"/>
          </p:cNvPicPr>
          <p:nvPr/>
        </p:nvPicPr>
        <p:blipFill>
          <a:blip r:embed="rId3"/>
          <a:stretch>
            <a:fillRect/>
          </a:stretch>
        </p:blipFill>
        <p:spPr>
          <a:xfrm>
            <a:off x="838199" y="1305950"/>
            <a:ext cx="2457957" cy="2455391"/>
          </a:xfrm>
          <a:prstGeom prst="rect">
            <a:avLst/>
          </a:prstGeom>
        </p:spPr>
      </p:pic>
      <p:sp>
        <p:nvSpPr>
          <p:cNvPr id="9" name="Rectangle 8">
            <a:extLst>
              <a:ext uri="{FF2B5EF4-FFF2-40B4-BE49-F238E27FC236}">
                <a16:creationId xmlns:a16="http://schemas.microsoft.com/office/drawing/2014/main" id="{498B8EFC-8CA6-5240-BB76-1441B297652D}"/>
              </a:ext>
            </a:extLst>
          </p:cNvPr>
          <p:cNvSpPr/>
          <p:nvPr/>
        </p:nvSpPr>
        <p:spPr>
          <a:xfrm>
            <a:off x="3498503" y="3152001"/>
            <a:ext cx="2538080" cy="553998"/>
          </a:xfrm>
          <a:prstGeom prst="rect">
            <a:avLst/>
          </a:prstGeom>
        </p:spPr>
        <p:txBody>
          <a:bodyPr wrap="square">
            <a:spAutoFit/>
          </a:bodyPr>
          <a:lstStyle/>
          <a:p>
            <a:r>
              <a:rPr lang="en-US" sz="1000" dirty="0">
                <a:hlinkClick r:id="rId4"/>
              </a:rPr>
              <a:t>https://www.cnn.com/2020/01/19/opinions/national-archives-womens-march-history-corruption-perry/index.html</a:t>
            </a:r>
            <a:endParaRPr lang="en-US" sz="1000" dirty="0"/>
          </a:p>
        </p:txBody>
      </p:sp>
      <p:pic>
        <p:nvPicPr>
          <p:cNvPr id="11" name="Picture 10">
            <a:extLst>
              <a:ext uri="{FF2B5EF4-FFF2-40B4-BE49-F238E27FC236}">
                <a16:creationId xmlns:a16="http://schemas.microsoft.com/office/drawing/2014/main" id="{885ACF71-439E-6E4F-8D42-B77B6BCD3D8C}"/>
              </a:ext>
            </a:extLst>
          </p:cNvPr>
          <p:cNvPicPr>
            <a:picLocks noChangeAspect="1"/>
          </p:cNvPicPr>
          <p:nvPr/>
        </p:nvPicPr>
        <p:blipFill>
          <a:blip r:embed="rId5"/>
          <a:stretch>
            <a:fillRect/>
          </a:stretch>
        </p:blipFill>
        <p:spPr>
          <a:xfrm>
            <a:off x="838200" y="3930532"/>
            <a:ext cx="2538081" cy="1833490"/>
          </a:xfrm>
          <a:prstGeom prst="rect">
            <a:avLst/>
          </a:prstGeom>
        </p:spPr>
      </p:pic>
      <p:sp>
        <p:nvSpPr>
          <p:cNvPr id="12" name="Rectangle 11">
            <a:extLst>
              <a:ext uri="{FF2B5EF4-FFF2-40B4-BE49-F238E27FC236}">
                <a16:creationId xmlns:a16="http://schemas.microsoft.com/office/drawing/2014/main" id="{1DB4B419-4FEA-7346-8F61-D0311615A688}"/>
              </a:ext>
            </a:extLst>
          </p:cNvPr>
          <p:cNvSpPr/>
          <p:nvPr/>
        </p:nvSpPr>
        <p:spPr>
          <a:xfrm>
            <a:off x="3498503" y="5494568"/>
            <a:ext cx="2538081" cy="400110"/>
          </a:xfrm>
          <a:prstGeom prst="rect">
            <a:avLst/>
          </a:prstGeom>
        </p:spPr>
        <p:txBody>
          <a:bodyPr wrap="square">
            <a:spAutoFit/>
          </a:bodyPr>
          <a:lstStyle/>
          <a:p>
            <a:r>
              <a:rPr lang="en-US" sz="1000" dirty="0">
                <a:hlinkClick r:id="rId6"/>
              </a:rPr>
              <a:t>https://www.archives.gov/press/press-releases/2011/nr11-57.html</a:t>
            </a:r>
            <a:endParaRPr lang="en-US" sz="1000" dirty="0"/>
          </a:p>
        </p:txBody>
      </p:sp>
      <p:pic>
        <p:nvPicPr>
          <p:cNvPr id="14" name="Picture 13">
            <a:extLst>
              <a:ext uri="{FF2B5EF4-FFF2-40B4-BE49-F238E27FC236}">
                <a16:creationId xmlns:a16="http://schemas.microsoft.com/office/drawing/2014/main" id="{3FA62D40-540F-6A4B-9511-7C0B0B0355D5}"/>
              </a:ext>
            </a:extLst>
          </p:cNvPr>
          <p:cNvPicPr>
            <a:picLocks noChangeAspect="1"/>
          </p:cNvPicPr>
          <p:nvPr/>
        </p:nvPicPr>
        <p:blipFill>
          <a:blip r:embed="rId7"/>
          <a:stretch>
            <a:fillRect/>
          </a:stretch>
        </p:blipFill>
        <p:spPr>
          <a:xfrm>
            <a:off x="3593351" y="3963240"/>
            <a:ext cx="2719719" cy="1531328"/>
          </a:xfrm>
          <a:prstGeom prst="rect">
            <a:avLst/>
          </a:prstGeom>
        </p:spPr>
      </p:pic>
    </p:spTree>
    <p:extLst>
      <p:ext uri="{BB962C8B-B14F-4D97-AF65-F5344CB8AC3E}">
        <p14:creationId xmlns:p14="http://schemas.microsoft.com/office/powerpoint/2010/main" val="825860475"/>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21.png"/></Relationships>
</file>

<file path=ppt/webextensions/webextension1.xml><?xml version="1.0" encoding="utf-8"?>
<we:webextension xmlns:we="http://schemas.microsoft.com/office/webextensions/webextension/2010/11" id="{CFD9EF1C-66F0-2648-B0A7-D068F1E87518}">
  <we:reference id="wa104295828" version="1.6.0.0" store="en-US" storeType="OMEX"/>
  <we:alternateReferences>
    <we:reference id="wa104295828" version="1.6.0.0" store="wa104295828" storeType="OMEX"/>
  </we:alternateReferences>
  <we:properties>
    <we:property name="__labs__" value="{&quot;configuration&quot;:{&quot;appVersion&quot;:{&quot;major&quot;:1,&quot;minor&quot;:0},&quot;components&quot;:[{&quot;type&quot;:&quot;Labs.Components.ActivityComponent&quot;,&quot;name&quot;:&quot;web.archive.org/web/20200830222401/https://twitter.com/DanScavino/status/1300197309641355264&quot;,&quot;values&quot;:{},&quot;data&quot;:{&quot;uri&quot;:&quot;web.archive.org/web/20200830222401/https://twitter.com/DanScavino/status/1300197309641355264&quot;},&quot;secure&quot;:false}],&quot;name&quot;:&quot;web.archive.org/web/20200830222401/https://twitter.com/DanScavino/status/1300197309641355264&quot;,&quot;timeline&quot;:null,&quot;analytics&quot;:null},&quot;hostVersion&quot;:{&quot;major&quot;:0,&quot;minor&quot;:1}}"/>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2263</TotalTime>
  <Words>1624</Words>
  <Application>Microsoft Macintosh PowerPoint</Application>
  <PresentationFormat>Widescreen</PresentationFormat>
  <Paragraphs>143</Paragraphs>
  <Slides>18</Slides>
  <Notes>3</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adelle</vt:lpstr>
      <vt:lpstr>Arial</vt:lpstr>
      <vt:lpstr>Calibri</vt:lpstr>
      <vt:lpstr>Office Theme</vt:lpstr>
      <vt:lpstr>How Archivists Could Stop Deepfakes From Rewriting History</vt:lpstr>
      <vt:lpstr>GAN-based Deepfakes – DeepFaceLab</vt:lpstr>
      <vt:lpstr>DeepFaceLab Creates Realistic Face Swaps</vt:lpstr>
      <vt:lpstr>Hitler Diaries</vt:lpstr>
      <vt:lpstr>“Hitler Diaries’” Sinister Implications</vt:lpstr>
      <vt:lpstr>Archives Have Always Had a Problem With Fakes - The Shroud of Turin</vt:lpstr>
      <vt:lpstr>Sindonology</vt:lpstr>
      <vt:lpstr>Explicit Attacks on Archives</vt:lpstr>
      <vt:lpstr>The Hardest Part is Getting In</vt:lpstr>
      <vt:lpstr>Should Deepfakes be Archived?</vt:lpstr>
      <vt:lpstr>Web Archives are Lacking in Reliability and Useability</vt:lpstr>
      <vt:lpstr>Specific Events Don’t Really Matter</vt:lpstr>
      <vt:lpstr>Squirt Gun of Truth vs. Duty of Care</vt:lpstr>
      <vt:lpstr>Data Redundancy as Protection</vt:lpstr>
      <vt:lpstr>Deepfakes are Just a Medium. The Danger is Bias</vt:lpstr>
      <vt:lpstr>”Shallow”fakes are Just as Effective</vt:lpstr>
      <vt:lpstr>How Can Archivists Stop Deepfakes from Rewriting History?</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Unscrubbing PeopleofPraise.org</dc:title>
  <dc:creator>Ecker, Jimmy</dc:creator>
  <cp:lastModifiedBy>Ecker, James E. (LARC-D332)</cp:lastModifiedBy>
  <cp:revision>96</cp:revision>
  <dcterms:created xsi:type="dcterms:W3CDTF">2020-10-15T07:50:37Z</dcterms:created>
  <dcterms:modified xsi:type="dcterms:W3CDTF">2020-12-03T21:06:20Z</dcterms:modified>
</cp:coreProperties>
</file>